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3" r:id="rId2"/>
    <p:sldId id="257" r:id="rId3"/>
    <p:sldId id="258" r:id="rId4"/>
    <p:sldId id="256" r:id="rId5"/>
    <p:sldId id="266" r:id="rId6"/>
    <p:sldId id="268" r:id="rId7"/>
    <p:sldId id="270" r:id="rId8"/>
    <p:sldId id="259" r:id="rId9"/>
    <p:sldId id="261" r:id="rId10"/>
    <p:sldId id="321" r:id="rId11"/>
    <p:sldId id="290" r:id="rId12"/>
    <p:sldId id="291" r:id="rId13"/>
    <p:sldId id="294" r:id="rId14"/>
    <p:sldId id="317" r:id="rId15"/>
    <p:sldId id="322" r:id="rId16"/>
    <p:sldId id="323" r:id="rId17"/>
    <p:sldId id="324" r:id="rId18"/>
    <p:sldId id="293" r:id="rId19"/>
    <p:sldId id="262"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50" autoAdjust="0"/>
    <p:restoredTop sz="96405"/>
  </p:normalViewPr>
  <p:slideViewPr>
    <p:cSldViewPr snapToGrid="0">
      <p:cViewPr varScale="1">
        <p:scale>
          <a:sx n="113" d="100"/>
          <a:sy n="113" d="100"/>
        </p:scale>
        <p:origin x="90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D426-E008-4B2D-9335-586CDC03B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F55F4C4-A97F-4C64-94A5-6683254A3B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6EB0B9-444A-4D04-B54D-87E0A036B6F8}"/>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10-08-2024</a:t>
            </a:fld>
            <a:endParaRPr lang="en-IN"/>
          </a:p>
        </p:txBody>
      </p:sp>
      <p:sp>
        <p:nvSpPr>
          <p:cNvPr id="5" name="Footer Placeholder 4">
            <a:extLst>
              <a:ext uri="{FF2B5EF4-FFF2-40B4-BE49-F238E27FC236}">
                <a16:creationId xmlns:a16="http://schemas.microsoft.com/office/drawing/2014/main" id="{30248BCF-6D52-453C-985F-8E6981D4BA5E}"/>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865FB5AE-C002-485B-8772-E8AF429C440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127624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EF6F910-BA9D-477D-A5CF-F9F594983A76}"/>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E9A8FC27-7280-4AEC-BC8B-85E78778205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5" name="TextBox 14">
            <a:extLst>
              <a:ext uri="{FF2B5EF4-FFF2-40B4-BE49-F238E27FC236}">
                <a16:creationId xmlns:a16="http://schemas.microsoft.com/office/drawing/2014/main" id="{9BC2C5C0-A97C-437A-995C-59C435A260AB}"/>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302722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D300-5A9D-4801-B3AA-34841CB2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E9D0828-03E3-4F32-BCE4-D4480DA80D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9B2C35-E93D-41E2-9092-7E6CF83D9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9BB9B-9B80-456E-BA6E-97034C073AE2}"/>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10-08-2024</a:t>
            </a:fld>
            <a:endParaRPr lang="en-IN"/>
          </a:p>
        </p:txBody>
      </p:sp>
      <p:sp>
        <p:nvSpPr>
          <p:cNvPr id="6" name="Footer Placeholder 5">
            <a:extLst>
              <a:ext uri="{FF2B5EF4-FFF2-40B4-BE49-F238E27FC236}">
                <a16:creationId xmlns:a16="http://schemas.microsoft.com/office/drawing/2014/main" id="{25F40B01-0380-4113-BE72-37C8EB8B2AB9}"/>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8FDCE424-9E5D-4A7B-AACD-C29EE2C96011}"/>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42423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5A79-EF9C-4709-B309-FD2D4A5223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6BFCE7-09CA-4613-8768-CCE4F81EA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E2AA1215-EC64-4A7B-8722-5C1138A0C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0224B4-57F6-4098-A2DA-547459EC585C}"/>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10-08-2024</a:t>
            </a:fld>
            <a:endParaRPr lang="en-IN"/>
          </a:p>
        </p:txBody>
      </p:sp>
      <p:sp>
        <p:nvSpPr>
          <p:cNvPr id="6" name="Footer Placeholder 5">
            <a:extLst>
              <a:ext uri="{FF2B5EF4-FFF2-40B4-BE49-F238E27FC236}">
                <a16:creationId xmlns:a16="http://schemas.microsoft.com/office/drawing/2014/main" id="{3D1B90C0-D69A-453F-9920-35BF345E48D2}"/>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34230C1F-DB6A-4A97-9186-2F97F0F6D3A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23036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358B71-A579-4840-9E69-E375B33802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CB4C15-296C-483A-8CCB-4A92175240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166B90-E812-4DB5-ADA2-F33AA2366571}"/>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10-08-2024</a:t>
            </a:fld>
            <a:endParaRPr lang="en-IN"/>
          </a:p>
        </p:txBody>
      </p:sp>
      <p:sp>
        <p:nvSpPr>
          <p:cNvPr id="5" name="Footer Placeholder 4">
            <a:extLst>
              <a:ext uri="{FF2B5EF4-FFF2-40B4-BE49-F238E27FC236}">
                <a16:creationId xmlns:a16="http://schemas.microsoft.com/office/drawing/2014/main" id="{37D2B834-F620-440D-9D14-F9497E6EB17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B52E4C82-C817-4A25-9066-78623E0AACCD}"/>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2933748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9BD059-6120-4484-8D44-7E2026AED657}"/>
              </a:ext>
            </a:extLst>
          </p:cNvPr>
          <p:cNvSpPr>
            <a:spLocks noGrp="1"/>
          </p:cNvSpPr>
          <p:nvPr>
            <p:ph type="title"/>
          </p:nvPr>
        </p:nvSpPr>
        <p:spPr>
          <a:xfrm>
            <a:off x="2026826" y="365125"/>
            <a:ext cx="9326973" cy="1325563"/>
          </a:xfrm>
          <a:prstGeom prst="rect">
            <a:avLst/>
          </a:prstGeom>
        </p:spPr>
        <p:txBody>
          <a:bodyPr vert="horz" lIns="91440" tIns="45720" rIns="91440" bIns="45720" rtlCol="0" anchor="ctr">
            <a:normAutofit/>
          </a:bodyPr>
          <a:lstStyle/>
          <a:p>
            <a:r>
              <a:rPr lang="en-US"/>
              <a:t>Click to edit Master title style</a:t>
            </a:r>
            <a:endParaRPr lang="en-IN" dirty="0"/>
          </a:p>
        </p:txBody>
      </p:sp>
      <p:sp>
        <p:nvSpPr>
          <p:cNvPr id="3" name="Text Placeholder 2">
            <a:extLst>
              <a:ext uri="{FF2B5EF4-FFF2-40B4-BE49-F238E27FC236}">
                <a16:creationId xmlns:a16="http://schemas.microsoft.com/office/drawing/2014/main" id="{7E44CA1C-D0E7-42CE-8CEB-6E514C5701AB}"/>
              </a:ext>
            </a:extLst>
          </p:cNvPr>
          <p:cNvSpPr>
            <a:spLocks noGrp="1"/>
          </p:cNvSpPr>
          <p:nvPr>
            <p:ph type="body" idx="1"/>
          </p:nvPr>
        </p:nvSpPr>
        <p:spPr>
          <a:xfrm>
            <a:off x="838200" y="1825625"/>
            <a:ext cx="9682113" cy="2359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Rectangle 7">
            <a:extLst>
              <a:ext uri="{FF2B5EF4-FFF2-40B4-BE49-F238E27FC236}">
                <a16:creationId xmlns:a16="http://schemas.microsoft.com/office/drawing/2014/main" id="{41605BAC-9D39-404C-AD13-DD69DDFB97C6}"/>
              </a:ext>
            </a:extLst>
          </p:cNvPr>
          <p:cNvSpPr/>
          <p:nvPr/>
        </p:nvSpPr>
        <p:spPr>
          <a:xfrm>
            <a:off x="134377" y="122331"/>
            <a:ext cx="1712857" cy="1703294"/>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4FED9456-7CCB-4A60-962C-2BC0ED7E66C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3970" y="453433"/>
            <a:ext cx="1353671" cy="870374"/>
          </a:xfrm>
          <a:prstGeom prst="rect">
            <a:avLst/>
          </a:prstGeom>
        </p:spPr>
      </p:pic>
      <p:sp>
        <p:nvSpPr>
          <p:cNvPr id="12" name="Rectangle 11">
            <a:extLst>
              <a:ext uri="{FF2B5EF4-FFF2-40B4-BE49-F238E27FC236}">
                <a16:creationId xmlns:a16="http://schemas.microsoft.com/office/drawing/2014/main" id="{4244CC2D-7374-4AFB-AABA-B8824998FC38}"/>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19C9B830-65CE-40FD-BDD2-ABD1DFDB131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6" name="TextBox 15">
            <a:extLst>
              <a:ext uri="{FF2B5EF4-FFF2-40B4-BE49-F238E27FC236}">
                <a16:creationId xmlns:a16="http://schemas.microsoft.com/office/drawing/2014/main" id="{021E2F4B-43D1-4E23-9D40-9F9BF91953A6}"/>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6378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CEDE62-ABB3-FC1C-76B8-F7C89731AD54}"/>
              </a:ext>
            </a:extLst>
          </p:cNvPr>
          <p:cNvSpPr/>
          <p:nvPr/>
        </p:nvSpPr>
        <p:spPr>
          <a:xfrm>
            <a:off x="0" y="239188"/>
            <a:ext cx="12190413" cy="6858000"/>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p>
        </p:txBody>
      </p:sp>
      <p:sp>
        <p:nvSpPr>
          <p:cNvPr id="3" name="TextBox 5">
            <a:extLst>
              <a:ext uri="{FF2B5EF4-FFF2-40B4-BE49-F238E27FC236}">
                <a16:creationId xmlns:a16="http://schemas.microsoft.com/office/drawing/2014/main" id="{464E5350-F49E-1ECB-866A-8A8D9FC6F47D}"/>
              </a:ext>
            </a:extLst>
          </p:cNvPr>
          <p:cNvSpPr txBox="1">
            <a:spLocks noChangeArrowheads="1"/>
          </p:cNvSpPr>
          <p:nvPr/>
        </p:nvSpPr>
        <p:spPr bwMode="auto">
          <a:xfrm>
            <a:off x="9409747" y="239187"/>
            <a:ext cx="3432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IN" altLang="en-US" dirty="0">
                <a:solidFill>
                  <a:schemeClr val="bg1"/>
                </a:solidFill>
              </a:rPr>
              <a:t>www.cambridge.edu.in</a:t>
            </a:r>
          </a:p>
        </p:txBody>
      </p:sp>
      <p:pic>
        <p:nvPicPr>
          <p:cNvPr id="4" name="Picture Placeholder 8">
            <a:extLst>
              <a:ext uri="{FF2B5EF4-FFF2-40B4-BE49-F238E27FC236}">
                <a16:creationId xmlns:a16="http://schemas.microsoft.com/office/drawing/2014/main" id="{2EFCBA0D-4BCF-F9C5-708E-5906E8AFD0A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1" t="-110" r="36201" b="2740"/>
          <a:stretch>
            <a:fillRect/>
          </a:stretch>
        </p:blipFill>
        <p:spPr>
          <a:xfrm>
            <a:off x="6333938" y="848261"/>
            <a:ext cx="5866636"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
        <p:nvSpPr>
          <p:cNvPr id="5" name="Title 6">
            <a:extLst>
              <a:ext uri="{FF2B5EF4-FFF2-40B4-BE49-F238E27FC236}">
                <a16:creationId xmlns:a16="http://schemas.microsoft.com/office/drawing/2014/main" id="{794299C3-7F08-6612-657B-9AF785B9E77C}"/>
              </a:ext>
            </a:extLst>
          </p:cNvPr>
          <p:cNvSpPr txBox="1">
            <a:spLocks/>
          </p:cNvSpPr>
          <p:nvPr/>
        </p:nvSpPr>
        <p:spPr>
          <a:xfrm>
            <a:off x="251936" y="6282358"/>
            <a:ext cx="6323777" cy="4616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2000" i="1" dirty="0">
                <a:solidFill>
                  <a:schemeClr val="bg1"/>
                </a:solidFill>
              </a:rPr>
              <a:t>Department of </a:t>
            </a:r>
            <a:r>
              <a:rPr lang="en-US" altLang="en-US" sz="2000" dirty="0">
                <a:solidFill>
                  <a:schemeClr val="bg1"/>
                </a:solidFill>
              </a:rPr>
              <a:t>Artificial Intelligence and Machine Learning</a:t>
            </a:r>
            <a:endParaRPr lang="en-IN" altLang="en-US" sz="2000" dirty="0">
              <a:solidFill>
                <a:schemeClr val="bg1"/>
              </a:solidFill>
            </a:endParaRPr>
          </a:p>
        </p:txBody>
      </p:sp>
      <p:pic>
        <p:nvPicPr>
          <p:cNvPr id="6" name="Picture 1">
            <a:extLst>
              <a:ext uri="{FF2B5EF4-FFF2-40B4-BE49-F238E27FC236}">
                <a16:creationId xmlns:a16="http://schemas.microsoft.com/office/drawing/2014/main" id="{0ADEEA5E-7E34-2144-13C2-A6D5700E51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9513" y="315689"/>
            <a:ext cx="2466975" cy="158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8">
            <a:extLst>
              <a:ext uri="{FF2B5EF4-FFF2-40B4-BE49-F238E27FC236}">
                <a16:creationId xmlns:a16="http://schemas.microsoft.com/office/drawing/2014/main" id="{A0C4A2F1-5814-E0F5-F08D-984505CB2F7F}"/>
              </a:ext>
            </a:extLst>
          </p:cNvPr>
          <p:cNvSpPr txBox="1"/>
          <p:nvPr/>
        </p:nvSpPr>
        <p:spPr>
          <a:xfrm>
            <a:off x="-1036901" y="2004213"/>
            <a:ext cx="5866636" cy="1058128"/>
          </a:xfrm>
          <a:prstGeom prst="rect">
            <a:avLst/>
          </a:prstGeom>
        </p:spPr>
        <p:txBody>
          <a:bodyPr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2400" b="1" dirty="0">
                <a:solidFill>
                  <a:srgbClr val="00A1DA"/>
                </a:solidFill>
                <a:latin typeface="Times New Roman" panose="02020603050405020304" pitchFamily="18" charset="0"/>
                <a:cs typeface="Times New Roman" panose="02020603050405020304" pitchFamily="18" charset="0"/>
              </a:rPr>
              <a:t>Project Work Phase – II</a:t>
            </a:r>
          </a:p>
          <a:p>
            <a:pPr>
              <a:defRPr/>
            </a:pPr>
            <a:r>
              <a:rPr lang="en-US" sz="2400" b="1" dirty="0">
                <a:solidFill>
                  <a:srgbClr val="00A1DA"/>
                </a:solidFill>
                <a:latin typeface="Times New Roman" panose="02020603050405020304" pitchFamily="18" charset="0"/>
                <a:cs typeface="Times New Roman" panose="02020603050405020304" pitchFamily="18" charset="0"/>
              </a:rPr>
              <a:t>Subject Code:18AIP83</a:t>
            </a:r>
            <a:endParaRPr lang="en-US" sz="2400" b="1" i="1"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sp>
        <p:nvSpPr>
          <p:cNvPr id="8" name="Text Box 1">
            <a:extLst>
              <a:ext uri="{FF2B5EF4-FFF2-40B4-BE49-F238E27FC236}">
                <a16:creationId xmlns:a16="http://schemas.microsoft.com/office/drawing/2014/main" id="{FA002994-4AFB-F7B7-5C48-7F3706BD290E}"/>
              </a:ext>
            </a:extLst>
          </p:cNvPr>
          <p:cNvSpPr txBox="1"/>
          <p:nvPr/>
        </p:nvSpPr>
        <p:spPr>
          <a:xfrm>
            <a:off x="251936" y="3164952"/>
            <a:ext cx="6697980" cy="1261884"/>
          </a:xfrm>
          <a:prstGeom prst="rect">
            <a:avLst/>
          </a:prstGeom>
          <a:noFill/>
        </p:spPr>
        <p:txBody>
          <a:bodyPr wrap="square" rtlCol="0">
            <a:spAutoFit/>
          </a:bodyPr>
          <a:lstStyle/>
          <a:p>
            <a:r>
              <a:rPr lang="en-US" sz="2800" b="1" dirty="0">
                <a:solidFill>
                  <a:srgbClr val="00B0F0"/>
                </a:solidFill>
              </a:rPr>
              <a:t>Project Name: </a:t>
            </a:r>
          </a:p>
          <a:p>
            <a:r>
              <a:rPr lang="en-US" sz="2400" b="1" i="1" dirty="0">
                <a:solidFill>
                  <a:srgbClr val="00B0F0"/>
                </a:solidFill>
                <a:latin typeface="Times New Roman" panose="02020603050405020304" pitchFamily="18" charset="0"/>
                <a:cs typeface="Times New Roman" panose="02020603050405020304" pitchFamily="18" charset="0"/>
              </a:rPr>
              <a:t>Querying Multiple PDFs</a:t>
            </a:r>
          </a:p>
          <a:p>
            <a:r>
              <a:rPr lang="en-US" sz="2400" b="1" dirty="0">
                <a:solidFill>
                  <a:srgbClr val="00B0F0"/>
                </a:solidFill>
              </a:rPr>
              <a:t>                              </a:t>
            </a:r>
          </a:p>
        </p:txBody>
      </p:sp>
      <p:sp>
        <p:nvSpPr>
          <p:cNvPr id="9" name="Text Box 2">
            <a:extLst>
              <a:ext uri="{FF2B5EF4-FFF2-40B4-BE49-F238E27FC236}">
                <a16:creationId xmlns:a16="http://schemas.microsoft.com/office/drawing/2014/main" id="{11C23A01-A45D-68A1-0FB5-71A99417D6F9}"/>
              </a:ext>
            </a:extLst>
          </p:cNvPr>
          <p:cNvSpPr txBox="1"/>
          <p:nvPr/>
        </p:nvSpPr>
        <p:spPr>
          <a:xfrm>
            <a:off x="251936" y="4664874"/>
            <a:ext cx="4160533" cy="1384995"/>
          </a:xfrm>
          <a:prstGeom prst="rect">
            <a:avLst/>
          </a:prstGeom>
          <a:noFill/>
        </p:spPr>
        <p:txBody>
          <a:bodyPr wrap="square" rtlCol="0">
            <a:spAutoFit/>
          </a:bodyPr>
          <a:lstStyle/>
          <a:p>
            <a:r>
              <a:rPr lang="en-US" sz="1600" b="1" dirty="0">
                <a:solidFill>
                  <a:srgbClr val="00B0F0"/>
                </a:solidFill>
                <a:latin typeface="Times New Roman" panose="02020603050405020304" pitchFamily="18" charset="0"/>
                <a:cs typeface="Times New Roman" panose="02020603050405020304" pitchFamily="18" charset="0"/>
              </a:rPr>
              <a:t>Presented By :                               </a:t>
            </a:r>
            <a:endParaRPr lang="en-US" sz="1600" b="1" dirty="0">
              <a:solidFill>
                <a:schemeClr val="accent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a:t>
            </a:r>
            <a:r>
              <a:rPr lang="en-US" sz="1600" dirty="0" err="1">
                <a:solidFill>
                  <a:schemeClr val="bg1"/>
                </a:solidFill>
                <a:latin typeface="Times New Roman" panose="02020603050405020304" pitchFamily="18" charset="0"/>
                <a:cs typeface="Times New Roman" panose="02020603050405020304" pitchFamily="18" charset="0"/>
              </a:rPr>
              <a:t>Rebanpaul</a:t>
            </a:r>
            <a:r>
              <a:rPr lang="en-US" sz="1600" dirty="0">
                <a:solidFill>
                  <a:schemeClr val="bg1"/>
                </a:solidFill>
                <a:latin typeface="Times New Roman" panose="02020603050405020304" pitchFamily="18" charset="0"/>
                <a:cs typeface="Times New Roman" panose="02020603050405020304" pitchFamily="18" charset="0"/>
              </a:rPr>
              <a:t> R </a:t>
            </a:r>
            <a:r>
              <a:rPr lang="en-US" sz="1600" dirty="0" err="1">
                <a:solidFill>
                  <a:schemeClr val="bg1"/>
                </a:solidFill>
                <a:latin typeface="Times New Roman" panose="02020603050405020304" pitchFamily="18" charset="0"/>
                <a:cs typeface="Times New Roman" panose="02020603050405020304" pitchFamily="18" charset="0"/>
              </a:rPr>
              <a:t>Syngkli</a:t>
            </a:r>
            <a:r>
              <a:rPr lang="en-US" sz="1600" dirty="0">
                <a:solidFill>
                  <a:schemeClr val="bg1"/>
                </a:solidFill>
                <a:latin typeface="Times New Roman" panose="02020603050405020304" pitchFamily="18" charset="0"/>
                <a:cs typeface="Times New Roman" panose="02020603050405020304" pitchFamily="18" charset="0"/>
              </a:rPr>
              <a:t>	1CD21AI047</a:t>
            </a:r>
          </a:p>
          <a:p>
            <a:r>
              <a:rPr lang="en-US" sz="1600" dirty="0">
                <a:solidFill>
                  <a:schemeClr val="bg1"/>
                </a:solidFill>
                <a:latin typeface="Times New Roman" panose="02020603050405020304" pitchFamily="18" charset="0"/>
                <a:cs typeface="Times New Roman" panose="02020603050405020304" pitchFamily="18" charset="0"/>
              </a:rPr>
              <a:t>        Noel Sam		1CD21AI036</a:t>
            </a:r>
          </a:p>
          <a:p>
            <a:r>
              <a:rPr lang="en-US" sz="1600" dirty="0">
                <a:solidFill>
                  <a:schemeClr val="bg1"/>
                </a:solidFill>
              </a:rPr>
              <a:t>	</a:t>
            </a:r>
            <a:r>
              <a:rPr lang="en-US" dirty="0">
                <a:solidFill>
                  <a:schemeClr val="bg1"/>
                </a:solidFill>
              </a:rPr>
              <a:t>  </a:t>
            </a:r>
          </a:p>
          <a:p>
            <a:r>
              <a:rPr lang="en-US" dirty="0">
                <a:solidFill>
                  <a:schemeClr val="bg1"/>
                </a:solidFill>
              </a:rPr>
              <a:t>              </a:t>
            </a:r>
            <a:endParaRPr lang="en-US" sz="1600" dirty="0">
              <a:solidFill>
                <a:schemeClr val="bg1"/>
              </a:solidFill>
            </a:endParaRPr>
          </a:p>
        </p:txBody>
      </p:sp>
    </p:spTree>
    <p:extLst>
      <p:ext uri="{BB962C8B-B14F-4D97-AF65-F5344CB8AC3E}">
        <p14:creationId xmlns:p14="http://schemas.microsoft.com/office/powerpoint/2010/main" val="208239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1107E3-103C-21BF-990C-162F3C271AFD}"/>
              </a:ext>
            </a:extLst>
          </p:cNvPr>
          <p:cNvSpPr txBox="1"/>
          <p:nvPr/>
        </p:nvSpPr>
        <p:spPr>
          <a:xfrm>
            <a:off x="1112705" y="2159306"/>
            <a:ext cx="10582482" cy="2862322"/>
          </a:xfrm>
          <a:prstGeom prst="rect">
            <a:avLst/>
          </a:prstGeom>
          <a:noFill/>
        </p:spPr>
        <p:txBody>
          <a:bodyPr wrap="square" rtlCol="0">
            <a:spAutoFit/>
          </a:bodyPr>
          <a:lstStyle/>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Adaptive Learning:</a:t>
            </a:r>
            <a:r>
              <a:rPr lang="en-IN" dirty="0">
                <a:latin typeface="Times New Roman" panose="02020603050405020304" pitchFamily="18" charset="0"/>
                <a:cs typeface="Times New Roman" panose="02020603050405020304" pitchFamily="18" charset="0"/>
              </a:rPr>
              <a:t> Implement machine learning algorithms that adapt and improve over time based on user interactions and feedback, continuously refining the accuracy and relevance of query results.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Security and Privacy:</a:t>
            </a:r>
            <a:r>
              <a:rPr lang="en-IN" dirty="0">
                <a:latin typeface="Times New Roman" panose="02020603050405020304" pitchFamily="18" charset="0"/>
                <a:cs typeface="Times New Roman" panose="02020603050405020304" pitchFamily="18" charset="0"/>
              </a:rPr>
              <a:t> Ensure robust security measures to protect sensitive information within PDF documents and maintain user privacy during the querying process.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Integration and Compatibility:</a:t>
            </a:r>
            <a:r>
              <a:rPr lang="en-IN" dirty="0">
                <a:latin typeface="Times New Roman" panose="02020603050405020304" pitchFamily="18" charset="0"/>
                <a:cs typeface="Times New Roman" panose="02020603050405020304" pitchFamily="18" charset="0"/>
              </a:rPr>
              <a:t> Develop APIs and integration capabilities to allow seamless incorporation of the querying tool into existing workflows, software systems, and platforms used by professionals, researchers, and students.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Comprehensive Documentation and Support:</a:t>
            </a:r>
            <a:r>
              <a:rPr lang="en-IN" dirty="0">
                <a:latin typeface="Times New Roman" panose="02020603050405020304" pitchFamily="18" charset="0"/>
                <a:cs typeface="Times New Roman" panose="02020603050405020304" pitchFamily="18" charset="0"/>
              </a:rPr>
              <a:t> Provide thorough documentation, tutorials, and support resources to help users understand and effectively utilize the application for their specific needs and use cases.</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1231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015864" y="1020023"/>
            <a:ext cx="520192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System Requirements Analysis</a:t>
            </a:r>
            <a:endParaRPr lang="en-IN" sz="28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286D1C5-0DDE-F590-D93B-9D64F0B9EDD4}"/>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CFADDD61-76AA-479D-291C-A83BA2524D79}"/>
              </a:ext>
            </a:extLst>
          </p:cNvPr>
          <p:cNvSpPr txBox="1"/>
          <p:nvPr/>
        </p:nvSpPr>
        <p:spPr>
          <a:xfrm>
            <a:off x="1160929" y="1829827"/>
            <a:ext cx="9870141" cy="3366563"/>
          </a:xfrm>
          <a:prstGeom prst="rect">
            <a:avLst/>
          </a:prstGeom>
          <a:noFill/>
        </p:spPr>
        <p:txBody>
          <a:bodyPr wrap="square">
            <a:spAutoFit/>
          </a:bodyPr>
          <a:lstStyle/>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Hardware Requirements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CPU : a multi-core processor ( INTEL Core i5,i7,i9 or AMD Ryzen 4000 + series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GPU : NVIDIA GPUs are commonly used for this purpose ( GEFORCE GTX and RTX series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RAM : 8GB to 32GB RAM</a:t>
            </a:r>
          </a:p>
          <a:p>
            <a:pPr algn="just"/>
            <a:r>
              <a:rPr lang="en-US" b="1" dirty="0">
                <a:latin typeface="Times New Roman" panose="02020603050405020304" pitchFamily="18" charset="0"/>
                <a:cs typeface="Times New Roman" panose="02020603050405020304" pitchFamily="18" charset="0"/>
              </a:rPr>
              <a:t>Software Requirements :</a:t>
            </a:r>
          </a:p>
          <a:p>
            <a:pPr marL="285750" indent="-285750" algn="just">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Operating System : Windows 10 or Windows 11</a:t>
            </a:r>
          </a:p>
          <a:p>
            <a:pPr marL="285750" indent="-285750" algn="just">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Python : Python 3 or Above</a:t>
            </a:r>
          </a:p>
          <a:p>
            <a:pPr marL="285750" indent="-285750" algn="just">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Storage : SSD ( min 256GB – Recommended ) and HDD</a:t>
            </a:r>
          </a:p>
        </p:txBody>
      </p:sp>
      <p:sp>
        <p:nvSpPr>
          <p:cNvPr id="3" name="Rectangle 2">
            <a:extLst>
              <a:ext uri="{FF2B5EF4-FFF2-40B4-BE49-F238E27FC236}">
                <a16:creationId xmlns:a16="http://schemas.microsoft.com/office/drawing/2014/main" id="{0C53FB89-0512-F22F-B7A9-303C2ED124B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433121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1981201" y="412273"/>
            <a:ext cx="3182470" cy="523220"/>
          </a:xfrm>
          <a:prstGeom prst="rect">
            <a:avLst/>
          </a:prstGeom>
          <a:solidFill>
            <a:schemeClr val="bg2"/>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System Architecture</a:t>
            </a:r>
            <a:endParaRPr lang="en-IN" sz="28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AF0AFA9-4766-9941-7322-F4264BE75C6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EF5CD212-6AFC-4538-D01F-435B0FB2237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9" name="Rectangle 8">
            <a:extLst>
              <a:ext uri="{FF2B5EF4-FFF2-40B4-BE49-F238E27FC236}">
                <a16:creationId xmlns:a16="http://schemas.microsoft.com/office/drawing/2014/main" id="{42CBF72F-E3E3-2EDB-AE06-F3E5D6FE755D}"/>
              </a:ext>
            </a:extLst>
          </p:cNvPr>
          <p:cNvSpPr/>
          <p:nvPr/>
        </p:nvSpPr>
        <p:spPr>
          <a:xfrm>
            <a:off x="664505"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4B7E1B1-F3CE-5575-5C61-6DC4F9B1C026}"/>
              </a:ext>
            </a:extLst>
          </p:cNvPr>
          <p:cNvSpPr/>
          <p:nvPr/>
        </p:nvSpPr>
        <p:spPr>
          <a:xfrm>
            <a:off x="809128" y="3013380"/>
            <a:ext cx="882113"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C0B9D46-F004-4DE1-5915-233904CD2B2D}"/>
              </a:ext>
            </a:extLst>
          </p:cNvPr>
          <p:cNvSpPr/>
          <p:nvPr/>
        </p:nvSpPr>
        <p:spPr>
          <a:xfrm>
            <a:off x="2032810" y="3013380"/>
            <a:ext cx="905923"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48DC5AA-1E9E-0DFC-1303-728B7FDE1DF0}"/>
              </a:ext>
            </a:extLst>
          </p:cNvPr>
          <p:cNvSpPr/>
          <p:nvPr/>
        </p:nvSpPr>
        <p:spPr>
          <a:xfrm>
            <a:off x="6622522" y="2330333"/>
            <a:ext cx="2412694" cy="186709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2C027A8-8DA8-8CCC-64A2-0D83B16C990D}"/>
              </a:ext>
            </a:extLst>
          </p:cNvPr>
          <p:cNvSpPr/>
          <p:nvPr/>
        </p:nvSpPr>
        <p:spPr>
          <a:xfrm>
            <a:off x="6702198" y="3008649"/>
            <a:ext cx="950131"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Text Extraction and OCR Module</a:t>
            </a:r>
            <a:endParaRPr lang="en-US" sz="1000"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CACA3FC2-3075-0002-E2BD-B18B7CEEA1FE}"/>
              </a:ext>
            </a:extLst>
          </p:cNvPr>
          <p:cNvSpPr/>
          <p:nvPr/>
        </p:nvSpPr>
        <p:spPr>
          <a:xfrm>
            <a:off x="7828869" y="3008127"/>
            <a:ext cx="1114598"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NLP and Semantic Analysis Module</a:t>
            </a:r>
            <a:endParaRPr lang="en-US" sz="1000" dirty="0">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A9E8C329-7652-E35D-9FBE-670E7908E4A7}"/>
              </a:ext>
            </a:extLst>
          </p:cNvPr>
          <p:cNvSpPr/>
          <p:nvPr/>
        </p:nvSpPr>
        <p:spPr>
          <a:xfrm>
            <a:off x="3635768"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1DA163F3-6C17-FB54-316C-D5D4859C3865}"/>
              </a:ext>
            </a:extLst>
          </p:cNvPr>
          <p:cNvSpPr/>
          <p:nvPr/>
        </p:nvSpPr>
        <p:spPr>
          <a:xfrm>
            <a:off x="3787965" y="3008127"/>
            <a:ext cx="870387"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Query Processing Module</a:t>
            </a:r>
            <a:endParaRPr lang="en-US" sz="1000" dirty="0">
              <a:latin typeface="Times New Roman" panose="02020603050405020304" pitchFamily="18" charset="0"/>
              <a:cs typeface="Times New Roman" panose="02020603050405020304" pitchFamily="18" charset="0"/>
            </a:endParaRPr>
          </a:p>
        </p:txBody>
      </p:sp>
      <p:sp>
        <p:nvSpPr>
          <p:cNvPr id="28" name="Rectangle 27">
            <a:extLst>
              <a:ext uri="{FF2B5EF4-FFF2-40B4-BE49-F238E27FC236}">
                <a16:creationId xmlns:a16="http://schemas.microsoft.com/office/drawing/2014/main" id="{7F565695-BA78-F245-09F4-B52E869F2168}"/>
              </a:ext>
            </a:extLst>
          </p:cNvPr>
          <p:cNvSpPr/>
          <p:nvPr/>
        </p:nvSpPr>
        <p:spPr>
          <a:xfrm>
            <a:off x="5006341" y="3008127"/>
            <a:ext cx="870386"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Response Generation Module</a:t>
            </a:r>
            <a:endParaRPr lang="en-US" sz="1000" dirty="0">
              <a:latin typeface="Times New Roman" panose="02020603050405020304" pitchFamily="18" charset="0"/>
              <a:cs typeface="Times New Roman" panose="02020603050405020304" pitchFamily="18" charset="0"/>
            </a:endParaRPr>
          </a:p>
        </p:txBody>
      </p:sp>
      <p:sp>
        <p:nvSpPr>
          <p:cNvPr id="29" name="Rectangle 28">
            <a:extLst>
              <a:ext uri="{FF2B5EF4-FFF2-40B4-BE49-F238E27FC236}">
                <a16:creationId xmlns:a16="http://schemas.microsoft.com/office/drawing/2014/main" id="{30B2E636-F7B5-EF38-0F83-F32563E4839F}"/>
              </a:ext>
            </a:extLst>
          </p:cNvPr>
          <p:cNvSpPr/>
          <p:nvPr/>
        </p:nvSpPr>
        <p:spPr>
          <a:xfrm>
            <a:off x="9587627"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67DADABD-F3A8-9565-884E-131E15C4CDCB}"/>
              </a:ext>
            </a:extLst>
          </p:cNvPr>
          <p:cNvSpPr/>
          <p:nvPr/>
        </p:nvSpPr>
        <p:spPr>
          <a:xfrm>
            <a:off x="9699537" y="3010801"/>
            <a:ext cx="870387"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PDF Parsing Module</a:t>
            </a:r>
            <a:endParaRPr lang="en-US" sz="1000" dirty="0">
              <a:latin typeface="Times New Roman" panose="02020603050405020304" pitchFamily="18" charset="0"/>
              <a:cs typeface="Times New Roman" panose="02020603050405020304" pitchFamily="18" charset="0"/>
            </a:endParaRPr>
          </a:p>
        </p:txBody>
      </p:sp>
      <p:sp>
        <p:nvSpPr>
          <p:cNvPr id="31" name="Rectangle 30">
            <a:extLst>
              <a:ext uri="{FF2B5EF4-FFF2-40B4-BE49-F238E27FC236}">
                <a16:creationId xmlns:a16="http://schemas.microsoft.com/office/drawing/2014/main" id="{2E5EE8B6-93A3-5210-80C6-CA67DDCF7B1C}"/>
              </a:ext>
            </a:extLst>
          </p:cNvPr>
          <p:cNvSpPr/>
          <p:nvPr/>
        </p:nvSpPr>
        <p:spPr>
          <a:xfrm>
            <a:off x="10768996" y="3008127"/>
            <a:ext cx="1163715"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Indexing &amp; Metadata Extraction Module</a:t>
            </a:r>
            <a:endParaRPr lang="en-US" sz="1000" dirty="0">
              <a:latin typeface="Times New Roman" panose="02020603050405020304" pitchFamily="18" charset="0"/>
              <a:cs typeface="Times New Roman" panose="02020603050405020304" pitchFamily="18" charset="0"/>
            </a:endParaRPr>
          </a:p>
        </p:txBody>
      </p:sp>
      <p:sp>
        <p:nvSpPr>
          <p:cNvPr id="32" name="Right Arrow 31">
            <a:extLst>
              <a:ext uri="{FF2B5EF4-FFF2-40B4-BE49-F238E27FC236}">
                <a16:creationId xmlns:a16="http://schemas.microsoft.com/office/drawing/2014/main" id="{668CBA28-006A-15E9-9664-0B06346B96B7}"/>
              </a:ext>
            </a:extLst>
          </p:cNvPr>
          <p:cNvSpPr/>
          <p:nvPr/>
        </p:nvSpPr>
        <p:spPr>
          <a:xfrm>
            <a:off x="3082506"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ight Arrow 32">
            <a:extLst>
              <a:ext uri="{FF2B5EF4-FFF2-40B4-BE49-F238E27FC236}">
                <a16:creationId xmlns:a16="http://schemas.microsoft.com/office/drawing/2014/main" id="{6C1C40FA-FBF6-4059-7FA4-DCAEE44A0490}"/>
              </a:ext>
            </a:extLst>
          </p:cNvPr>
          <p:cNvSpPr/>
          <p:nvPr/>
        </p:nvSpPr>
        <p:spPr>
          <a:xfrm>
            <a:off x="6057534"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ight Arrow 33">
            <a:extLst>
              <a:ext uri="{FF2B5EF4-FFF2-40B4-BE49-F238E27FC236}">
                <a16:creationId xmlns:a16="http://schemas.microsoft.com/office/drawing/2014/main" id="{376C379C-B95A-C363-FB48-7A420281AAA8}"/>
              </a:ext>
            </a:extLst>
          </p:cNvPr>
          <p:cNvSpPr/>
          <p:nvPr/>
        </p:nvSpPr>
        <p:spPr>
          <a:xfrm>
            <a:off x="9029909"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744F836F-8454-6959-D0E7-B46D451E89CB}"/>
              </a:ext>
            </a:extLst>
          </p:cNvPr>
          <p:cNvSpPr txBox="1"/>
          <p:nvPr/>
        </p:nvSpPr>
        <p:spPr>
          <a:xfrm>
            <a:off x="1410164" y="2530731"/>
            <a:ext cx="1311008"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User Interface</a:t>
            </a:r>
          </a:p>
        </p:txBody>
      </p:sp>
      <p:sp>
        <p:nvSpPr>
          <p:cNvPr id="39" name="TextBox 38">
            <a:extLst>
              <a:ext uri="{FF2B5EF4-FFF2-40B4-BE49-F238E27FC236}">
                <a16:creationId xmlns:a16="http://schemas.microsoft.com/office/drawing/2014/main" id="{89D895BF-3C36-BFA9-FACA-6F0FC9823CAF}"/>
              </a:ext>
            </a:extLst>
          </p:cNvPr>
          <p:cNvSpPr txBox="1"/>
          <p:nvPr/>
        </p:nvSpPr>
        <p:spPr>
          <a:xfrm>
            <a:off x="862347" y="3146628"/>
            <a:ext cx="964588" cy="246221"/>
          </a:xfrm>
          <a:prstGeom prst="rect">
            <a:avLst/>
          </a:prstGeom>
          <a:noFill/>
        </p:spPr>
        <p:txBody>
          <a:bodyPr wrap="square" rtlCol="0">
            <a:spAutoFit/>
          </a:bodyPr>
          <a:lstStyle/>
          <a:p>
            <a:r>
              <a:rPr lang="en-US" sz="1000" dirty="0">
                <a:latin typeface="Times New Roman" panose="02020603050405020304" pitchFamily="18" charset="0"/>
                <a:cs typeface="Times New Roman" panose="02020603050405020304" pitchFamily="18" charset="0"/>
              </a:rPr>
              <a:t>UI module</a:t>
            </a:r>
          </a:p>
        </p:txBody>
      </p:sp>
      <p:sp>
        <p:nvSpPr>
          <p:cNvPr id="40" name="TextBox 39">
            <a:extLst>
              <a:ext uri="{FF2B5EF4-FFF2-40B4-BE49-F238E27FC236}">
                <a16:creationId xmlns:a16="http://schemas.microsoft.com/office/drawing/2014/main" id="{9F65758C-C977-0F03-6134-E4FF3B5D9128}"/>
              </a:ext>
            </a:extLst>
          </p:cNvPr>
          <p:cNvSpPr txBox="1"/>
          <p:nvPr/>
        </p:nvSpPr>
        <p:spPr>
          <a:xfrm>
            <a:off x="2021257" y="3069683"/>
            <a:ext cx="1086090" cy="400110"/>
          </a:xfrm>
          <a:prstGeom prst="rect">
            <a:avLst/>
          </a:prstGeom>
          <a:noFill/>
        </p:spPr>
        <p:txBody>
          <a:bodyPr wrap="square" rtlCol="0">
            <a:spAutoFit/>
          </a:bodyPr>
          <a:lstStyle/>
          <a:p>
            <a:r>
              <a:rPr lang="en-US" sz="1000" dirty="0"/>
              <a:t>Results display module</a:t>
            </a:r>
          </a:p>
        </p:txBody>
      </p:sp>
      <p:sp>
        <p:nvSpPr>
          <p:cNvPr id="47" name="TextBox 46">
            <a:extLst>
              <a:ext uri="{FF2B5EF4-FFF2-40B4-BE49-F238E27FC236}">
                <a16:creationId xmlns:a16="http://schemas.microsoft.com/office/drawing/2014/main" id="{6D563CB3-0EAF-085C-E91B-651BBB9365E8}"/>
              </a:ext>
            </a:extLst>
          </p:cNvPr>
          <p:cNvSpPr txBox="1"/>
          <p:nvPr/>
        </p:nvSpPr>
        <p:spPr>
          <a:xfrm>
            <a:off x="4134877" y="2530731"/>
            <a:ext cx="1590380" cy="276999"/>
          </a:xfrm>
          <a:prstGeom prst="rect">
            <a:avLst/>
          </a:prstGeom>
          <a:noFill/>
        </p:spPr>
        <p:txBody>
          <a:bodyPr wrap="square" rtlCol="0">
            <a:spAutoFit/>
          </a:bodyPr>
          <a:lstStyle/>
          <a:p>
            <a:r>
              <a:rPr lang="en-IN" sz="1200" b="1" i="0" u="none" strike="noStrike" dirty="0">
                <a:solidFill>
                  <a:srgbClr val="000000"/>
                </a:solidFill>
                <a:effectLst/>
                <a:latin typeface="Times New Roman" panose="02020603050405020304" pitchFamily="18" charset="0"/>
                <a:cs typeface="Times New Roman" panose="02020603050405020304" pitchFamily="18" charset="0"/>
              </a:rPr>
              <a:t>Application Layer </a:t>
            </a:r>
            <a:endParaRPr lang="en-US" sz="1200" b="1" dirty="0">
              <a:latin typeface="Times New Roman" panose="02020603050405020304" pitchFamily="18" charset="0"/>
              <a:cs typeface="Times New Roman" panose="02020603050405020304" pitchFamily="18" charset="0"/>
            </a:endParaRPr>
          </a:p>
        </p:txBody>
      </p:sp>
      <p:sp>
        <p:nvSpPr>
          <p:cNvPr id="48" name="TextBox 47">
            <a:extLst>
              <a:ext uri="{FF2B5EF4-FFF2-40B4-BE49-F238E27FC236}">
                <a16:creationId xmlns:a16="http://schemas.microsoft.com/office/drawing/2014/main" id="{B4CD2809-1FAC-6C84-F5BB-AB8CC0D4A9DB}"/>
              </a:ext>
            </a:extLst>
          </p:cNvPr>
          <p:cNvSpPr txBox="1"/>
          <p:nvPr/>
        </p:nvSpPr>
        <p:spPr>
          <a:xfrm>
            <a:off x="7185320" y="2530731"/>
            <a:ext cx="2123448" cy="276999"/>
          </a:xfrm>
          <a:prstGeom prst="rect">
            <a:avLst/>
          </a:prstGeom>
          <a:noFill/>
        </p:spPr>
        <p:txBody>
          <a:bodyPr wrap="square" rtlCol="0">
            <a:spAutoFit/>
          </a:bodyPr>
          <a:lstStyle/>
          <a:p>
            <a:r>
              <a:rPr lang="en-IN" sz="1200" b="1" i="0" u="none" strike="noStrike" dirty="0">
                <a:solidFill>
                  <a:srgbClr val="000000"/>
                </a:solidFill>
                <a:effectLst/>
                <a:latin typeface="Times New Roman" panose="02020603050405020304" pitchFamily="18" charset="0"/>
                <a:cs typeface="Times New Roman" panose="02020603050405020304" pitchFamily="18" charset="0"/>
              </a:rPr>
              <a:t>AI &amp; ML Layer</a:t>
            </a:r>
            <a:endParaRPr lang="en-US" sz="1200" b="1" dirty="0">
              <a:latin typeface="Times New Roman" panose="02020603050405020304" pitchFamily="18" charset="0"/>
              <a:cs typeface="Times New Roman" panose="02020603050405020304" pitchFamily="18" charset="0"/>
            </a:endParaRPr>
          </a:p>
        </p:txBody>
      </p:sp>
      <p:sp>
        <p:nvSpPr>
          <p:cNvPr id="49" name="Rectangle 48">
            <a:extLst>
              <a:ext uri="{FF2B5EF4-FFF2-40B4-BE49-F238E27FC236}">
                <a16:creationId xmlns:a16="http://schemas.microsoft.com/office/drawing/2014/main" id="{DEDA0ECF-0FE9-221F-8CDE-E16C608270D2}"/>
              </a:ext>
            </a:extLst>
          </p:cNvPr>
          <p:cNvSpPr/>
          <p:nvPr/>
        </p:nvSpPr>
        <p:spPr>
          <a:xfrm>
            <a:off x="6702198" y="3750501"/>
            <a:ext cx="2241269" cy="29977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b="0" i="0" u="none" strike="noStrike" dirty="0">
                <a:solidFill>
                  <a:srgbClr val="000000"/>
                </a:solidFill>
                <a:effectLst/>
                <a:latin typeface="Times New Roman" panose="02020603050405020304" pitchFamily="18" charset="0"/>
                <a:cs typeface="Times New Roman" panose="02020603050405020304" pitchFamily="18" charset="0"/>
              </a:rPr>
              <a:t>Machine Learning Model Training Module</a:t>
            </a:r>
            <a:endParaRPr lang="en-US" sz="1000" dirty="0">
              <a:latin typeface="Times New Roman" panose="02020603050405020304" pitchFamily="18" charset="0"/>
              <a:cs typeface="Times New Roman" panose="02020603050405020304" pitchFamily="18" charset="0"/>
            </a:endParaRPr>
          </a:p>
        </p:txBody>
      </p:sp>
      <p:sp>
        <p:nvSpPr>
          <p:cNvPr id="50" name="TextBox 49">
            <a:extLst>
              <a:ext uri="{FF2B5EF4-FFF2-40B4-BE49-F238E27FC236}">
                <a16:creationId xmlns:a16="http://schemas.microsoft.com/office/drawing/2014/main" id="{FA93C6FC-1AB3-19CA-687E-B1A07C0E4322}"/>
              </a:ext>
            </a:extLst>
          </p:cNvPr>
          <p:cNvSpPr txBox="1"/>
          <p:nvPr/>
        </p:nvSpPr>
        <p:spPr>
          <a:xfrm>
            <a:off x="9807838" y="2530731"/>
            <a:ext cx="2143933" cy="276999"/>
          </a:xfrm>
          <a:prstGeom prst="rect">
            <a:avLst/>
          </a:prstGeom>
          <a:noFill/>
        </p:spPr>
        <p:txBody>
          <a:bodyPr wrap="square" rtlCol="0">
            <a:spAutoFit/>
          </a:bodyPr>
          <a:lstStyle/>
          <a:p>
            <a:r>
              <a:rPr lang="en-IN" sz="1200" b="1" i="0" u="none" strike="noStrike" dirty="0">
                <a:solidFill>
                  <a:srgbClr val="000000"/>
                </a:solidFill>
                <a:effectLst/>
                <a:latin typeface="Times New Roman" panose="02020603050405020304" pitchFamily="18" charset="0"/>
                <a:cs typeface="Times New Roman" panose="02020603050405020304" pitchFamily="18" charset="0"/>
              </a:rPr>
              <a:t>Document Processing Layer</a:t>
            </a:r>
            <a:endParaRPr lang="en-US" sz="1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2465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FB6073-DD91-3B1D-6E8E-A894D2CD5D09}"/>
              </a:ext>
            </a:extLst>
          </p:cNvPr>
          <p:cNvSpPr txBox="1"/>
          <p:nvPr/>
        </p:nvSpPr>
        <p:spPr>
          <a:xfrm>
            <a:off x="2085190" y="991496"/>
            <a:ext cx="238760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a:t>
            </a:r>
            <a:endParaRPr lang="en-IN" sz="28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CD5C189-7A3C-CA3C-E46A-B0B4B56C588C}"/>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EBAA93D-ECC6-3720-F695-D65F7AB08DD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Rectangle 5">
            <a:extLst>
              <a:ext uri="{FF2B5EF4-FFF2-40B4-BE49-F238E27FC236}">
                <a16:creationId xmlns:a16="http://schemas.microsoft.com/office/drawing/2014/main" id="{3250FD80-27F7-A3F2-5E90-5DC79DC2526C}"/>
              </a:ext>
            </a:extLst>
          </p:cNvPr>
          <p:cNvSpPr/>
          <p:nvPr/>
        </p:nvSpPr>
        <p:spPr>
          <a:xfrm>
            <a:off x="664505"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B6F4600-8A70-C09F-E886-057B5432BD4A}"/>
              </a:ext>
            </a:extLst>
          </p:cNvPr>
          <p:cNvSpPr/>
          <p:nvPr/>
        </p:nvSpPr>
        <p:spPr>
          <a:xfrm>
            <a:off x="809128" y="3013380"/>
            <a:ext cx="882113"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A001B7F-E9C2-A2C2-8159-C3DA00106080}"/>
              </a:ext>
            </a:extLst>
          </p:cNvPr>
          <p:cNvSpPr/>
          <p:nvPr/>
        </p:nvSpPr>
        <p:spPr>
          <a:xfrm>
            <a:off x="2032810" y="3013380"/>
            <a:ext cx="905923"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5366129-4FC0-439E-CEB9-EF63D778F12B}"/>
              </a:ext>
            </a:extLst>
          </p:cNvPr>
          <p:cNvSpPr/>
          <p:nvPr/>
        </p:nvSpPr>
        <p:spPr>
          <a:xfrm>
            <a:off x="6622522" y="2330333"/>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9F27DB5-0100-3013-C8CD-B104108D3888}"/>
              </a:ext>
            </a:extLst>
          </p:cNvPr>
          <p:cNvSpPr/>
          <p:nvPr/>
        </p:nvSpPr>
        <p:spPr>
          <a:xfrm>
            <a:off x="3635768"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F59E08D3-77AC-0BD9-C18B-97E2EA669910}"/>
              </a:ext>
            </a:extLst>
          </p:cNvPr>
          <p:cNvSpPr/>
          <p:nvPr/>
        </p:nvSpPr>
        <p:spPr>
          <a:xfrm>
            <a:off x="3802011" y="3032345"/>
            <a:ext cx="870387"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err="1">
                <a:solidFill>
                  <a:srgbClr val="000000"/>
                </a:solidFill>
                <a:latin typeface="Times New Roman" panose="02020603050405020304" pitchFamily="18" charset="0"/>
                <a:cs typeface="Times New Roman" panose="02020603050405020304" pitchFamily="18" charset="0"/>
              </a:rPr>
              <a:t>Authenticatoion</a:t>
            </a:r>
            <a:r>
              <a:rPr lang="en-IN" sz="1000" dirty="0">
                <a:solidFill>
                  <a:srgbClr val="000000"/>
                </a:solidFill>
                <a:latin typeface="Times New Roman" panose="02020603050405020304" pitchFamily="18" charset="0"/>
                <a:cs typeface="Times New Roman" panose="02020603050405020304" pitchFamily="18" charset="0"/>
              </a:rPr>
              <a:t> and Authorization Module </a:t>
            </a:r>
            <a:endParaRPr lang="en-US" sz="1000" dirty="0">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EF6E2966-846F-567D-AF64-B5776AA19B5E}"/>
              </a:ext>
            </a:extLst>
          </p:cNvPr>
          <p:cNvSpPr/>
          <p:nvPr/>
        </p:nvSpPr>
        <p:spPr>
          <a:xfrm>
            <a:off x="5006341" y="3008127"/>
            <a:ext cx="870386"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solidFill>
                  <a:srgbClr val="000000"/>
                </a:solidFill>
                <a:latin typeface="Times New Roman" panose="02020603050405020304" pitchFamily="18" charset="0"/>
                <a:cs typeface="Times New Roman" panose="02020603050405020304" pitchFamily="18" charset="0"/>
              </a:rPr>
              <a:t>Data Encryption Module</a:t>
            </a:r>
            <a:endParaRPr lang="en-US" sz="1000" dirty="0">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A44F1562-ACBD-C7F1-5E10-0DF8D8F6CFD2}"/>
              </a:ext>
            </a:extLst>
          </p:cNvPr>
          <p:cNvSpPr/>
          <p:nvPr/>
        </p:nvSpPr>
        <p:spPr>
          <a:xfrm>
            <a:off x="9587627" y="2330334"/>
            <a:ext cx="2412694" cy="13660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3CEBC79-AB27-D433-9A5A-D5AD5035FA2A}"/>
              </a:ext>
            </a:extLst>
          </p:cNvPr>
          <p:cNvSpPr/>
          <p:nvPr/>
        </p:nvSpPr>
        <p:spPr>
          <a:xfrm>
            <a:off x="9699537" y="3010801"/>
            <a:ext cx="870387"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solidFill>
                  <a:srgbClr val="000000"/>
                </a:solidFill>
                <a:latin typeface="Times New Roman" panose="02020603050405020304" pitchFamily="18" charset="0"/>
                <a:cs typeface="Times New Roman" panose="02020603050405020304" pitchFamily="18" charset="0"/>
              </a:rPr>
              <a:t>Usage Analytics Module</a:t>
            </a:r>
            <a:endParaRPr lang="en-US" sz="1000" dirty="0">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E249674C-F084-D815-126C-FF20909B2812}"/>
              </a:ext>
            </a:extLst>
          </p:cNvPr>
          <p:cNvSpPr/>
          <p:nvPr/>
        </p:nvSpPr>
        <p:spPr>
          <a:xfrm>
            <a:off x="10768996" y="3008127"/>
            <a:ext cx="1163715" cy="541978"/>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latin typeface="Times New Roman" panose="02020603050405020304" pitchFamily="18" charset="0"/>
                <a:cs typeface="Times New Roman" panose="02020603050405020304" pitchFamily="18" charset="0"/>
              </a:rPr>
              <a:t>System Monitoring Module</a:t>
            </a:r>
          </a:p>
        </p:txBody>
      </p:sp>
      <p:sp>
        <p:nvSpPr>
          <p:cNvPr id="18" name="Right Arrow 17">
            <a:extLst>
              <a:ext uri="{FF2B5EF4-FFF2-40B4-BE49-F238E27FC236}">
                <a16:creationId xmlns:a16="http://schemas.microsoft.com/office/drawing/2014/main" id="{10467D84-7950-FF6D-A793-D07C72311EAF}"/>
              </a:ext>
            </a:extLst>
          </p:cNvPr>
          <p:cNvSpPr/>
          <p:nvPr/>
        </p:nvSpPr>
        <p:spPr>
          <a:xfrm>
            <a:off x="3082506"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E9EE7A24-9BB2-36F9-2970-5CDC8433DED3}"/>
              </a:ext>
            </a:extLst>
          </p:cNvPr>
          <p:cNvSpPr/>
          <p:nvPr/>
        </p:nvSpPr>
        <p:spPr>
          <a:xfrm>
            <a:off x="6057534"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ight Arrow 19">
            <a:extLst>
              <a:ext uri="{FF2B5EF4-FFF2-40B4-BE49-F238E27FC236}">
                <a16:creationId xmlns:a16="http://schemas.microsoft.com/office/drawing/2014/main" id="{5BE85B77-13E1-F45C-D746-A868D16AEA05}"/>
              </a:ext>
            </a:extLst>
          </p:cNvPr>
          <p:cNvSpPr/>
          <p:nvPr/>
        </p:nvSpPr>
        <p:spPr>
          <a:xfrm>
            <a:off x="9029909" y="2799737"/>
            <a:ext cx="552411" cy="484632"/>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9533C20-244F-0359-D41F-449E6F87A4AF}"/>
              </a:ext>
            </a:extLst>
          </p:cNvPr>
          <p:cNvSpPr txBox="1"/>
          <p:nvPr/>
        </p:nvSpPr>
        <p:spPr>
          <a:xfrm>
            <a:off x="837997" y="2519212"/>
            <a:ext cx="2105079"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Storage and Database Layer</a:t>
            </a:r>
          </a:p>
        </p:txBody>
      </p:sp>
      <p:sp>
        <p:nvSpPr>
          <p:cNvPr id="22" name="TextBox 21">
            <a:extLst>
              <a:ext uri="{FF2B5EF4-FFF2-40B4-BE49-F238E27FC236}">
                <a16:creationId xmlns:a16="http://schemas.microsoft.com/office/drawing/2014/main" id="{19184BE5-A6FF-09A0-1961-8B19DD70C2DC}"/>
              </a:ext>
            </a:extLst>
          </p:cNvPr>
          <p:cNvSpPr txBox="1"/>
          <p:nvPr/>
        </p:nvSpPr>
        <p:spPr>
          <a:xfrm>
            <a:off x="841753" y="3026335"/>
            <a:ext cx="964588" cy="553998"/>
          </a:xfrm>
          <a:prstGeom prst="rect">
            <a:avLst/>
          </a:prstGeom>
          <a:noFill/>
        </p:spPr>
        <p:txBody>
          <a:bodyPr wrap="square" rtlCol="0">
            <a:spAutoFit/>
          </a:bodyPr>
          <a:lstStyle/>
          <a:p>
            <a:r>
              <a:rPr lang="en-US" sz="1000" dirty="0">
                <a:latin typeface="Times New Roman" panose="02020603050405020304" pitchFamily="18" charset="0"/>
                <a:cs typeface="Times New Roman" panose="02020603050405020304" pitchFamily="18" charset="0"/>
              </a:rPr>
              <a:t>Indexing and metadata database</a:t>
            </a:r>
          </a:p>
        </p:txBody>
      </p:sp>
      <p:sp>
        <p:nvSpPr>
          <p:cNvPr id="23" name="TextBox 22">
            <a:extLst>
              <a:ext uri="{FF2B5EF4-FFF2-40B4-BE49-F238E27FC236}">
                <a16:creationId xmlns:a16="http://schemas.microsoft.com/office/drawing/2014/main" id="{E674661C-FF29-2C71-76F9-2034D44ECA1A}"/>
              </a:ext>
            </a:extLst>
          </p:cNvPr>
          <p:cNvSpPr txBox="1"/>
          <p:nvPr/>
        </p:nvSpPr>
        <p:spPr>
          <a:xfrm>
            <a:off x="2085775" y="3079061"/>
            <a:ext cx="1086090" cy="400110"/>
          </a:xfrm>
          <a:prstGeom prst="rect">
            <a:avLst/>
          </a:prstGeom>
          <a:noFill/>
        </p:spPr>
        <p:txBody>
          <a:bodyPr wrap="square" rtlCol="0">
            <a:spAutoFit/>
          </a:bodyPr>
          <a:lstStyle/>
          <a:p>
            <a:r>
              <a:rPr lang="en-US" sz="1000" dirty="0"/>
              <a:t>Document Storage</a:t>
            </a:r>
          </a:p>
        </p:txBody>
      </p:sp>
      <p:sp>
        <p:nvSpPr>
          <p:cNvPr id="24" name="TextBox 23">
            <a:extLst>
              <a:ext uri="{FF2B5EF4-FFF2-40B4-BE49-F238E27FC236}">
                <a16:creationId xmlns:a16="http://schemas.microsoft.com/office/drawing/2014/main" id="{66D09A56-DB7B-045E-1F62-8EEDA937C8FD}"/>
              </a:ext>
            </a:extLst>
          </p:cNvPr>
          <p:cNvSpPr txBox="1"/>
          <p:nvPr/>
        </p:nvSpPr>
        <p:spPr>
          <a:xfrm>
            <a:off x="4134877" y="2530731"/>
            <a:ext cx="1590380" cy="461665"/>
          </a:xfrm>
          <a:prstGeom prst="rect">
            <a:avLst/>
          </a:prstGeom>
          <a:noFill/>
        </p:spPr>
        <p:txBody>
          <a:bodyPr wrap="square" rtlCol="0">
            <a:spAutoFit/>
          </a:bodyPr>
          <a:lstStyle/>
          <a:p>
            <a:r>
              <a:rPr lang="en-IN" sz="1200" b="1" dirty="0">
                <a:solidFill>
                  <a:srgbClr val="000000"/>
                </a:solidFill>
                <a:latin typeface="Times New Roman" panose="02020603050405020304" pitchFamily="18" charset="0"/>
                <a:cs typeface="Times New Roman" panose="02020603050405020304" pitchFamily="18" charset="0"/>
              </a:rPr>
              <a:t>Security and Privacy </a:t>
            </a:r>
            <a:r>
              <a:rPr lang="en-IN" sz="1200" b="1" i="0" u="none" strike="noStrike" dirty="0">
                <a:solidFill>
                  <a:srgbClr val="000000"/>
                </a:solidFill>
                <a:effectLst/>
                <a:latin typeface="Times New Roman" panose="02020603050405020304" pitchFamily="18" charset="0"/>
                <a:cs typeface="Times New Roman" panose="02020603050405020304" pitchFamily="18" charset="0"/>
              </a:rPr>
              <a:t>Layer </a:t>
            </a:r>
            <a:endParaRPr lang="en-US" sz="1200" b="1"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E0F3E784-AD51-49CD-17AA-58D5285A2863}"/>
              </a:ext>
            </a:extLst>
          </p:cNvPr>
          <p:cNvSpPr txBox="1"/>
          <p:nvPr/>
        </p:nvSpPr>
        <p:spPr>
          <a:xfrm>
            <a:off x="7185320" y="2530731"/>
            <a:ext cx="2123448" cy="276999"/>
          </a:xfrm>
          <a:prstGeom prst="rect">
            <a:avLst/>
          </a:prstGeom>
          <a:noFill/>
        </p:spPr>
        <p:txBody>
          <a:bodyPr wrap="square" rtlCol="0">
            <a:spAutoFit/>
          </a:bodyPr>
          <a:lstStyle/>
          <a:p>
            <a:r>
              <a:rPr lang="en-IN" sz="1200" b="1" dirty="0">
                <a:solidFill>
                  <a:srgbClr val="000000"/>
                </a:solidFill>
                <a:latin typeface="Times New Roman" panose="02020603050405020304" pitchFamily="18" charset="0"/>
                <a:cs typeface="Times New Roman" panose="02020603050405020304" pitchFamily="18" charset="0"/>
              </a:rPr>
              <a:t>Integration Layer</a:t>
            </a:r>
            <a:endParaRPr lang="en-US" sz="1200" b="1" dirty="0">
              <a:latin typeface="Times New Roman" panose="02020603050405020304" pitchFamily="18" charset="0"/>
              <a:cs typeface="Times New Roman" panose="02020603050405020304" pitchFamily="18" charset="0"/>
            </a:endParaRPr>
          </a:p>
        </p:txBody>
      </p:sp>
      <p:sp>
        <p:nvSpPr>
          <p:cNvPr id="26" name="Rectangle 25">
            <a:extLst>
              <a:ext uri="{FF2B5EF4-FFF2-40B4-BE49-F238E27FC236}">
                <a16:creationId xmlns:a16="http://schemas.microsoft.com/office/drawing/2014/main" id="{5F120CAE-F321-24A3-F81A-2F9594CF18ED}"/>
              </a:ext>
            </a:extLst>
          </p:cNvPr>
          <p:cNvSpPr/>
          <p:nvPr/>
        </p:nvSpPr>
        <p:spPr>
          <a:xfrm>
            <a:off x="6705581" y="3174640"/>
            <a:ext cx="2241269" cy="29977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00" dirty="0">
                <a:solidFill>
                  <a:srgbClr val="000000"/>
                </a:solidFill>
                <a:latin typeface="Times New Roman" panose="02020603050405020304" pitchFamily="18" charset="0"/>
                <a:cs typeface="Times New Roman" panose="02020603050405020304" pitchFamily="18" charset="0"/>
              </a:rPr>
              <a:t>API Gateway</a:t>
            </a:r>
            <a:endParaRPr lang="en-US" sz="10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42500E04-7DE2-0B6B-DA16-0182F68961C6}"/>
              </a:ext>
            </a:extLst>
          </p:cNvPr>
          <p:cNvSpPr txBox="1"/>
          <p:nvPr/>
        </p:nvSpPr>
        <p:spPr>
          <a:xfrm>
            <a:off x="9644693" y="2519212"/>
            <a:ext cx="2384161"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Monitoring and Analytics Layer</a:t>
            </a:r>
          </a:p>
        </p:txBody>
      </p:sp>
    </p:spTree>
    <p:extLst>
      <p:ext uri="{BB962C8B-B14F-4D97-AF65-F5344CB8AC3E}">
        <p14:creationId xmlns:p14="http://schemas.microsoft.com/office/powerpoint/2010/main" val="3837345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590800"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Code Snippets:</a:t>
            </a:r>
          </a:p>
        </p:txBody>
      </p:sp>
      <p:sp>
        <p:nvSpPr>
          <p:cNvPr id="6" name="TextBox 5">
            <a:extLst>
              <a:ext uri="{FF2B5EF4-FFF2-40B4-BE49-F238E27FC236}">
                <a16:creationId xmlns:a16="http://schemas.microsoft.com/office/drawing/2014/main" id="{D35522DE-AFBE-B6BA-DF9B-8135C66DC5F1}"/>
              </a:ext>
            </a:extLst>
          </p:cNvPr>
          <p:cNvSpPr txBox="1"/>
          <p:nvPr/>
        </p:nvSpPr>
        <p:spPr>
          <a:xfrm>
            <a:off x="2309706" y="1996440"/>
            <a:ext cx="9577493" cy="307777"/>
          </a:xfrm>
          <a:prstGeom prst="rect">
            <a:avLst/>
          </a:prstGeom>
          <a:noFill/>
        </p:spPr>
        <p:txBody>
          <a:bodyPr wrap="square">
            <a:spAutoFit/>
          </a:bodyPr>
          <a:lstStyle/>
          <a:p>
            <a:endParaRPr lang="en-US" sz="1400" b="0" dirty="0">
              <a:effectLst/>
              <a:latin typeface="Consolas" panose="020B0609020204030204" pitchFamily="49" charset="0"/>
            </a:endParaRP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8" name="Picture 7">
            <a:extLst>
              <a:ext uri="{FF2B5EF4-FFF2-40B4-BE49-F238E27FC236}">
                <a16:creationId xmlns:a16="http://schemas.microsoft.com/office/drawing/2014/main" id="{51783BC9-DC44-47F2-ADEC-F9187D6A2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9706" y="1437620"/>
            <a:ext cx="5716694" cy="4505980"/>
          </a:xfrm>
          <a:prstGeom prst="rect">
            <a:avLst/>
          </a:prstGeom>
        </p:spPr>
      </p:pic>
    </p:spTree>
    <p:extLst>
      <p:ext uri="{BB962C8B-B14F-4D97-AF65-F5344CB8AC3E}">
        <p14:creationId xmlns:p14="http://schemas.microsoft.com/office/powerpoint/2010/main" val="685444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590800"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Code Snippets:</a:t>
            </a:r>
          </a:p>
        </p:txBody>
      </p:sp>
      <p:sp>
        <p:nvSpPr>
          <p:cNvPr id="6" name="TextBox 5">
            <a:extLst>
              <a:ext uri="{FF2B5EF4-FFF2-40B4-BE49-F238E27FC236}">
                <a16:creationId xmlns:a16="http://schemas.microsoft.com/office/drawing/2014/main" id="{D35522DE-AFBE-B6BA-DF9B-8135C66DC5F1}"/>
              </a:ext>
            </a:extLst>
          </p:cNvPr>
          <p:cNvSpPr txBox="1"/>
          <p:nvPr/>
        </p:nvSpPr>
        <p:spPr>
          <a:xfrm>
            <a:off x="2309706" y="1996440"/>
            <a:ext cx="9577493" cy="307777"/>
          </a:xfrm>
          <a:prstGeom prst="rect">
            <a:avLst/>
          </a:prstGeom>
          <a:noFill/>
        </p:spPr>
        <p:txBody>
          <a:bodyPr wrap="square">
            <a:spAutoFit/>
          </a:bodyPr>
          <a:lstStyle/>
          <a:p>
            <a:endParaRPr lang="en-US" sz="1400" b="0" dirty="0">
              <a:effectLst/>
              <a:latin typeface="Consolas" panose="020B0609020204030204" pitchFamily="49" charset="0"/>
            </a:endParaRP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4" name="Picture 3">
            <a:extLst>
              <a:ext uri="{FF2B5EF4-FFF2-40B4-BE49-F238E27FC236}">
                <a16:creationId xmlns:a16="http://schemas.microsoft.com/office/drawing/2014/main" id="{F1293A32-F6C4-4AC1-98F3-D3FA46BCE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4241" y="1337733"/>
            <a:ext cx="6283960" cy="4627636"/>
          </a:xfrm>
          <a:prstGeom prst="rect">
            <a:avLst/>
          </a:prstGeom>
        </p:spPr>
      </p:pic>
    </p:spTree>
    <p:extLst>
      <p:ext uri="{BB962C8B-B14F-4D97-AF65-F5344CB8AC3E}">
        <p14:creationId xmlns:p14="http://schemas.microsoft.com/office/powerpoint/2010/main" val="4123406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590800"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Code Snippets:</a:t>
            </a:r>
          </a:p>
        </p:txBody>
      </p:sp>
      <p:sp>
        <p:nvSpPr>
          <p:cNvPr id="6" name="TextBox 5">
            <a:extLst>
              <a:ext uri="{FF2B5EF4-FFF2-40B4-BE49-F238E27FC236}">
                <a16:creationId xmlns:a16="http://schemas.microsoft.com/office/drawing/2014/main" id="{D35522DE-AFBE-B6BA-DF9B-8135C66DC5F1}"/>
              </a:ext>
            </a:extLst>
          </p:cNvPr>
          <p:cNvSpPr txBox="1"/>
          <p:nvPr/>
        </p:nvSpPr>
        <p:spPr>
          <a:xfrm>
            <a:off x="2309706" y="1996440"/>
            <a:ext cx="9577493" cy="307777"/>
          </a:xfrm>
          <a:prstGeom prst="rect">
            <a:avLst/>
          </a:prstGeom>
          <a:noFill/>
        </p:spPr>
        <p:txBody>
          <a:bodyPr wrap="square">
            <a:spAutoFit/>
          </a:bodyPr>
          <a:lstStyle/>
          <a:p>
            <a:endParaRPr lang="en-US" sz="1400" b="0" dirty="0">
              <a:effectLst/>
              <a:latin typeface="Consolas" panose="020B0609020204030204" pitchFamily="49" charset="0"/>
            </a:endParaRP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pic>
        <p:nvPicPr>
          <p:cNvPr id="5" name="Picture 4">
            <a:extLst>
              <a:ext uri="{FF2B5EF4-FFF2-40B4-BE49-F238E27FC236}">
                <a16:creationId xmlns:a16="http://schemas.microsoft.com/office/drawing/2014/main" id="{2DDD3026-E851-4A13-966E-116715270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6830" y="1437620"/>
            <a:ext cx="6227503" cy="4478257"/>
          </a:xfrm>
          <a:prstGeom prst="rect">
            <a:avLst/>
          </a:prstGeom>
        </p:spPr>
      </p:pic>
    </p:spTree>
    <p:extLst>
      <p:ext uri="{BB962C8B-B14F-4D97-AF65-F5344CB8AC3E}">
        <p14:creationId xmlns:p14="http://schemas.microsoft.com/office/powerpoint/2010/main" val="3002853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7FA33B-B655-BF85-1BDC-C0E23662F3E5}"/>
              </a:ext>
            </a:extLst>
          </p:cNvPr>
          <p:cNvSpPr txBox="1"/>
          <p:nvPr/>
        </p:nvSpPr>
        <p:spPr>
          <a:xfrm>
            <a:off x="2174240" y="914400"/>
            <a:ext cx="2590800" cy="523220"/>
          </a:xfrm>
          <a:prstGeom prst="rect">
            <a:avLst/>
          </a:prstGeom>
          <a:noFill/>
        </p:spPr>
        <p:txBody>
          <a:bodyPr wrap="square" rtlCol="0">
            <a:spAutoFit/>
          </a:bodyPr>
          <a:lstStyle/>
          <a:p>
            <a:r>
              <a:rPr lang="en-IN" sz="2800" dirty="0">
                <a:highlight>
                  <a:srgbClr val="C0C0C0"/>
                </a:highlight>
                <a:latin typeface="Times New Roman" panose="02020603050405020304" pitchFamily="18" charset="0"/>
                <a:cs typeface="Times New Roman" panose="02020603050405020304" pitchFamily="18" charset="0"/>
              </a:rPr>
              <a:t>Future Work:</a:t>
            </a:r>
          </a:p>
        </p:txBody>
      </p:sp>
      <p:sp>
        <p:nvSpPr>
          <p:cNvPr id="9" name="Rectangle 8">
            <a:extLst>
              <a:ext uri="{FF2B5EF4-FFF2-40B4-BE49-F238E27FC236}">
                <a16:creationId xmlns:a16="http://schemas.microsoft.com/office/drawing/2014/main" id="{1D43B11F-0AE8-6E6D-F413-B53BF6FD9DC4}"/>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8" name="Rectangle 1">
            <a:extLst>
              <a:ext uri="{FF2B5EF4-FFF2-40B4-BE49-F238E27FC236}">
                <a16:creationId xmlns:a16="http://schemas.microsoft.com/office/drawing/2014/main" id="{840D8A03-2631-4455-8F9E-D57553867511}"/>
              </a:ext>
            </a:extLst>
          </p:cNvPr>
          <p:cNvSpPr>
            <a:spLocks noChangeArrowheads="1"/>
          </p:cNvSpPr>
          <p:nvPr/>
        </p:nvSpPr>
        <p:spPr bwMode="auto">
          <a:xfrm>
            <a:off x="435317" y="2132766"/>
            <a:ext cx="11321366"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Handling Larger Datasets:</a:t>
            </a:r>
            <a:r>
              <a:rPr kumimoji="0" lang="en-US" altLang="en-US" sz="1800" b="0" i="0" u="none" strike="noStrike" cap="none" normalizeH="0" baseline="0" dirty="0">
                <a:ln>
                  <a:noFill/>
                </a:ln>
                <a:solidFill>
                  <a:schemeClr val="tx1"/>
                </a:solidFill>
                <a:effectLst/>
                <a:latin typeface="Arial" panose="020B0604020202020204" pitchFamily="34" charset="0"/>
              </a:rPr>
              <a:t> Improve the system's ability to efficiently process and query even larger collections of PDF documents, ensuring performance remains robust as the volume of data increases.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Speed Enhancements:</a:t>
            </a:r>
            <a:r>
              <a:rPr kumimoji="0" lang="en-US" altLang="en-US" sz="1800" b="0" i="0" u="none" strike="noStrike" cap="none" normalizeH="0" baseline="0" dirty="0">
                <a:ln>
                  <a:noFill/>
                </a:ln>
                <a:solidFill>
                  <a:schemeClr val="tx1"/>
                </a:solidFill>
                <a:effectLst/>
                <a:latin typeface="Arial" panose="020B0604020202020204" pitchFamily="34" charset="0"/>
              </a:rPr>
              <a:t> Optimize algorithms and processing techniques to reduce query response times, enabling near-instantaneous retrieval of information.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Complex Query Support</a:t>
            </a:r>
            <a:r>
              <a:rPr kumimoji="0" lang="en-US" altLang="en-US" sz="1800" b="0" i="0" u="none" strike="noStrike" cap="none" normalizeH="0" baseline="0" dirty="0">
                <a:ln>
                  <a:noFill/>
                </a:ln>
                <a:solidFill>
                  <a:schemeClr val="tx1"/>
                </a:solidFill>
                <a:effectLst/>
                <a:latin typeface="Arial" panose="020B0604020202020204" pitchFamily="34" charset="0"/>
              </a:rPr>
              <a:t>: Implement advanced querying features such as multi-criteria searches, Boolean logic, and fuzzy matching to accommodate more sophisticated search needs.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Cross-Document Analysis</a:t>
            </a:r>
            <a:r>
              <a:rPr kumimoji="0" lang="en-US" altLang="en-US" sz="1800" b="0" i="0" u="none" strike="noStrike" cap="none" normalizeH="0" baseline="0" dirty="0">
                <a:ln>
                  <a:noFill/>
                </a:ln>
                <a:solidFill>
                  <a:schemeClr val="tx1"/>
                </a:solidFill>
                <a:effectLst/>
                <a:latin typeface="Arial" panose="020B0604020202020204" pitchFamily="34" charset="0"/>
              </a:rPr>
              <a:t>: Develop capabilities for correlating and analyzing data across multiple document types and formats, including text files, spreadsheets, and databases, to provide a more comprehensive view of the information.</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5">
            <a:extLst>
              <a:ext uri="{FF2B5EF4-FFF2-40B4-BE49-F238E27FC236}">
                <a16:creationId xmlns:a16="http://schemas.microsoft.com/office/drawing/2014/main" id="{651FBB11-6F03-4D13-8BFD-C1987503AF4A}"/>
              </a:ext>
            </a:extLst>
          </p:cNvPr>
          <p:cNvSpPr>
            <a:spLocks noChangeArrowheads="1"/>
          </p:cNvSpPr>
          <p:nvPr/>
        </p:nvSpPr>
        <p:spPr bwMode="auto">
          <a:xfrm>
            <a:off x="435317" y="4642291"/>
            <a:ext cx="11321368"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Protection:</a:t>
            </a:r>
            <a:r>
              <a:rPr kumimoji="0" lang="en-US" altLang="en-US" sz="1800" b="0" i="0" u="none" strike="noStrike" cap="none" normalizeH="0" baseline="0" dirty="0">
                <a:ln>
                  <a:noFill/>
                </a:ln>
                <a:solidFill>
                  <a:schemeClr val="tx1"/>
                </a:solidFill>
                <a:effectLst/>
                <a:latin typeface="Arial" panose="020B0604020202020204" pitchFamily="34" charset="0"/>
              </a:rPr>
              <a:t> Enhance security measures to ensure that sensitive information within PDFs is protected during the querying and extraction process.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Compliance:</a:t>
            </a:r>
            <a:r>
              <a:rPr kumimoji="0" lang="en-US" altLang="en-US" sz="1800" b="0" i="0" u="none" strike="noStrike" cap="none" normalizeH="0" baseline="0" dirty="0">
                <a:ln>
                  <a:noFill/>
                </a:ln>
                <a:solidFill>
                  <a:schemeClr val="tx1"/>
                </a:solidFill>
                <a:effectLst/>
                <a:latin typeface="Arial" panose="020B0604020202020204" pitchFamily="34" charset="0"/>
              </a:rPr>
              <a:t> Ensure the system adheres to relevant data protection regulations and standards, such as GDPR and HIPAA, making it suitable for use in regulated industries. </a:t>
            </a:r>
          </a:p>
        </p:txBody>
      </p:sp>
    </p:spTree>
    <p:extLst>
      <p:ext uri="{BB962C8B-B14F-4D97-AF65-F5344CB8AC3E}">
        <p14:creationId xmlns:p14="http://schemas.microsoft.com/office/powerpoint/2010/main" val="1871173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348753" y="1068675"/>
            <a:ext cx="1963271" cy="523220"/>
          </a:xfrm>
          <a:prstGeom prst="rect">
            <a:avLst/>
          </a:prstGeom>
          <a:solidFill>
            <a:schemeClr val="bg2"/>
          </a:solidFill>
        </p:spPr>
        <p:txBody>
          <a:bodyPr wrap="square" rtlCol="0">
            <a:sp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FE3B8B22-D3F3-4A68-4631-4B1BEAE1E470}"/>
              </a:ext>
            </a:extLst>
          </p:cNvPr>
          <p:cNvSpPr txBox="1"/>
          <p:nvPr/>
        </p:nvSpPr>
        <p:spPr>
          <a:xfrm>
            <a:off x="817852" y="3429000"/>
            <a:ext cx="9968753" cy="1115498"/>
          </a:xfrm>
          <a:prstGeom prst="rect">
            <a:avLst/>
          </a:prstGeom>
          <a:noFill/>
        </p:spPr>
        <p:txBody>
          <a:bodyPr wrap="square">
            <a:spAutoFit/>
          </a:bodyPr>
          <a:lstStyle/>
          <a:p>
            <a:pPr marL="285750" indent="-285750" algn="just">
              <a:lnSpc>
                <a:spcPct val="150000"/>
              </a:lnSpc>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algn="just">
              <a:lnSpc>
                <a:spcPct val="150000"/>
              </a:lnSpc>
            </a:pPr>
            <a:endParaRPr lang="en-US" sz="1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8" name="Rectangle 3">
            <a:extLst>
              <a:ext uri="{FF2B5EF4-FFF2-40B4-BE49-F238E27FC236}">
                <a16:creationId xmlns:a16="http://schemas.microsoft.com/office/drawing/2014/main" id="{387D0314-0F85-4104-BFB5-B093D654531D}"/>
              </a:ext>
            </a:extLst>
          </p:cNvPr>
          <p:cNvSpPr>
            <a:spLocks noChangeArrowheads="1"/>
          </p:cNvSpPr>
          <p:nvPr/>
        </p:nvSpPr>
        <p:spPr bwMode="auto">
          <a:xfrm>
            <a:off x="665834" y="2166216"/>
            <a:ext cx="11351398"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High Accuracy:</a:t>
            </a:r>
            <a:r>
              <a:rPr kumimoji="0" lang="en-US" altLang="en-US" sz="1800" b="0" i="0" u="none" strike="noStrike" cap="none" normalizeH="0" baseline="0" dirty="0">
                <a:ln>
                  <a:noFill/>
                </a:ln>
                <a:solidFill>
                  <a:schemeClr val="tx1"/>
                </a:solidFill>
                <a:effectLst/>
                <a:latin typeface="Arial" panose="020B0604020202020204" pitchFamily="34" charset="0"/>
              </a:rPr>
              <a:t> The integration of the Gemini model ensures high accuracy in understanding and extracting data from unstructured PDF content, resulting in more precise and reliable information retrieval.</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Informed Decision-Making:</a:t>
            </a:r>
            <a:r>
              <a:rPr kumimoji="0" lang="en-US" altLang="en-US" sz="1800" b="0" i="0" u="none" strike="noStrike" cap="none" normalizeH="0" baseline="0" dirty="0">
                <a:ln>
                  <a:noFill/>
                </a:ln>
                <a:solidFill>
                  <a:schemeClr val="tx1"/>
                </a:solidFill>
                <a:effectLst/>
                <a:latin typeface="Arial" panose="020B0604020202020204" pitchFamily="34" charset="0"/>
              </a:rPr>
              <a:t> The ability to quickly and accurately extract information from numerous PDFs supports better decision-making by providing users with comprehensive and relevant insights.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Broad Applicability:</a:t>
            </a:r>
            <a:r>
              <a:rPr kumimoji="0" lang="en-US" altLang="en-US" sz="1800" b="0" i="0" u="none" strike="noStrike" cap="none" normalizeH="0" baseline="0" dirty="0">
                <a:ln>
                  <a:noFill/>
                </a:ln>
                <a:solidFill>
                  <a:schemeClr val="tx1"/>
                </a:solidFill>
                <a:effectLst/>
                <a:latin typeface="Arial" panose="020B0604020202020204" pitchFamily="34" charset="0"/>
              </a:rPr>
              <a:t> This solution is versatile and can be applied across various fields, including academia, business, and government, benefiting researchers, analysts, and professionals who need to handle large volumes of data.</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Enhanced Efficiency</a:t>
            </a:r>
            <a:r>
              <a:rPr kumimoji="0" lang="en-US" altLang="en-US" sz="1800" b="0" i="0" u="none" strike="noStrike" cap="none" normalizeH="0" baseline="0" dirty="0">
                <a:ln>
                  <a:noFill/>
                </a:ln>
                <a:solidFill>
                  <a:schemeClr val="tx1"/>
                </a:solidFill>
                <a:effectLst/>
                <a:latin typeface="Arial" panose="020B0604020202020204" pitchFamily="34" charset="0"/>
              </a:rPr>
              <a:t>: By streamlining the process of querying multiple PDFs, the project significantly reduces the time and effort required for data retrieval, making it more efficient for users to access relevant information.</a:t>
            </a:r>
          </a:p>
        </p:txBody>
      </p:sp>
    </p:spTree>
    <p:extLst>
      <p:ext uri="{BB962C8B-B14F-4D97-AF65-F5344CB8AC3E}">
        <p14:creationId xmlns:p14="http://schemas.microsoft.com/office/powerpoint/2010/main" val="24175045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694BB-8285-4F20-C97C-4AE07144545C}"/>
              </a:ext>
            </a:extLst>
          </p:cNvPr>
          <p:cNvSpPr txBox="1"/>
          <p:nvPr/>
        </p:nvSpPr>
        <p:spPr>
          <a:xfrm>
            <a:off x="2057401" y="1001668"/>
            <a:ext cx="1819834" cy="523220"/>
          </a:xfrm>
          <a:prstGeom prst="rect">
            <a:avLst/>
          </a:prstGeom>
          <a:solidFill>
            <a:schemeClr val="bg2"/>
          </a:solidFill>
        </p:spPr>
        <p:txBody>
          <a:bodyPr wrap="square" rtlCol="0">
            <a:spAutoFit/>
          </a:bodyPr>
          <a:lstStyle/>
          <a:p>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References</a:t>
            </a:r>
            <a:endParaRPr lang="en-IN"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D76AD31A-FF6D-7C05-8D09-FDBD6DD6EF34}"/>
              </a:ext>
            </a:extLst>
          </p:cNvPr>
          <p:cNvSpPr txBox="1"/>
          <p:nvPr/>
        </p:nvSpPr>
        <p:spPr>
          <a:xfrm>
            <a:off x="80682" y="1956608"/>
            <a:ext cx="11483789" cy="3985706"/>
          </a:xfrm>
          <a:prstGeom prst="rect">
            <a:avLst/>
          </a:prstGeom>
          <a:noFill/>
        </p:spPr>
        <p:txBody>
          <a:bodyPr wrap="square" rtlCol="0">
            <a:spAutoFit/>
          </a:bodyPr>
          <a:lstStyle/>
          <a:p>
            <a:r>
              <a:rPr lang="en-IN" sz="1100" dirty="0">
                <a:latin typeface="Times New Roman" panose="02020603050405020304" pitchFamily="18" charset="0"/>
                <a:cs typeface="Times New Roman" panose="02020603050405020304" pitchFamily="18" charset="0"/>
              </a:rPr>
              <a:t>[1] Y. Shin, J. Kim, K. Jin and Y. B. Kim, "Playtesting in Match 3 Game Using Strategic Plays via Reinforcement Learning," in IEEE Access, vol. 8, pp. 51593-51600, 2020,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10.1109/ACCESS.2020.2980380.</a:t>
            </a:r>
          </a:p>
          <a:p>
            <a:r>
              <a:rPr lang="en-US" sz="1100" dirty="0">
                <a:latin typeface="Times New Roman" panose="02020603050405020304" pitchFamily="18" charset="0"/>
                <a:cs typeface="Times New Roman" panose="02020603050405020304" pitchFamily="18" charset="0"/>
              </a:rPr>
              <a:t>[2] Y. Zhang, S. Li and X. Xiong, "A Study on the Game System of Dots and Boxes Based on Reinforcement Learning," 2019 Chinese Control And Decision Conference (CCDC), Nanchang, China, 2019, pp. 6319-6322, </a:t>
            </a:r>
            <a:r>
              <a:rPr lang="en-US" sz="1100" dirty="0" err="1">
                <a:latin typeface="Times New Roman" panose="02020603050405020304" pitchFamily="18" charset="0"/>
                <a:cs typeface="Times New Roman" panose="02020603050405020304" pitchFamily="18" charset="0"/>
              </a:rPr>
              <a:t>doi</a:t>
            </a:r>
            <a:r>
              <a:rPr lang="en-US" sz="1100" dirty="0">
                <a:latin typeface="Times New Roman" panose="02020603050405020304" pitchFamily="18" charset="0"/>
                <a:cs typeface="Times New Roman" panose="02020603050405020304" pitchFamily="18" charset="0"/>
              </a:rPr>
              <a:t>: 10.1109/CCDC.2019.8833043.</a:t>
            </a:r>
          </a:p>
          <a:p>
            <a:r>
              <a:rPr lang="en-IN" sz="1100" dirty="0">
                <a:latin typeface="Times New Roman" panose="02020603050405020304" pitchFamily="18" charset="0"/>
                <a:cs typeface="Times New Roman" panose="02020603050405020304" pitchFamily="18" charset="0"/>
              </a:rPr>
              <a:t>[3] A. </a:t>
            </a:r>
            <a:r>
              <a:rPr lang="en-IN" sz="1100" dirty="0" err="1">
                <a:latin typeface="Times New Roman" panose="02020603050405020304" pitchFamily="18" charset="0"/>
                <a:cs typeface="Times New Roman" panose="02020603050405020304" pitchFamily="18" charset="0"/>
              </a:rPr>
              <a:t>Shantia</a:t>
            </a:r>
            <a:r>
              <a:rPr lang="en-IN" sz="1100" dirty="0">
                <a:latin typeface="Times New Roman" panose="02020603050405020304" pitchFamily="18" charset="0"/>
                <a:cs typeface="Times New Roman" panose="02020603050405020304" pitchFamily="18" charset="0"/>
              </a:rPr>
              <a:t>, E. </a:t>
            </a:r>
            <a:r>
              <a:rPr lang="en-IN" sz="1100" dirty="0" err="1">
                <a:latin typeface="Times New Roman" panose="02020603050405020304" pitchFamily="18" charset="0"/>
                <a:cs typeface="Times New Roman" panose="02020603050405020304" pitchFamily="18" charset="0"/>
              </a:rPr>
              <a:t>Begue</a:t>
            </a:r>
            <a:r>
              <a:rPr lang="en-IN" sz="1100" dirty="0">
                <a:latin typeface="Times New Roman" panose="02020603050405020304" pitchFamily="18" charset="0"/>
                <a:cs typeface="Times New Roman" panose="02020603050405020304" pitchFamily="18" charset="0"/>
              </a:rPr>
              <a:t> and M. </a:t>
            </a:r>
            <a:r>
              <a:rPr lang="en-IN" sz="1100" dirty="0" err="1">
                <a:latin typeface="Times New Roman" panose="02020603050405020304" pitchFamily="18" charset="0"/>
                <a:cs typeface="Times New Roman" panose="02020603050405020304" pitchFamily="18" charset="0"/>
              </a:rPr>
              <a:t>Wiering</a:t>
            </a:r>
            <a:r>
              <a:rPr lang="en-IN" sz="1100" dirty="0">
                <a:latin typeface="Times New Roman" panose="02020603050405020304" pitchFamily="18" charset="0"/>
                <a:cs typeface="Times New Roman" panose="02020603050405020304" pitchFamily="18" charset="0"/>
              </a:rPr>
              <a:t>, "Connectionist reinforcement learning for intelligent unit micro management in StarCraft," The 2011 International Joint Conference on Neural Networks, San Jose, CA, USA, 2011, pp. 1794-1801,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10.1109/IJCNN.2011.6033442.</a:t>
            </a:r>
          </a:p>
          <a:p>
            <a:r>
              <a:rPr lang="en-IN" sz="1100" dirty="0">
                <a:latin typeface="Times New Roman" panose="02020603050405020304" pitchFamily="18" charset="0"/>
                <a:cs typeface="Times New Roman" panose="02020603050405020304" pitchFamily="18" charset="0"/>
              </a:rPr>
              <a:t>[4] G. Gomes, C. A. Vidal, J. B. Cavalcante-Neto and Y. L. B. Nogueira, "AI4U: A Tool for Game Reinforcement Learning Experiments," 2020 19th Brazilian Symposium on Computer Games and Digital Entertainment (</a:t>
            </a:r>
            <a:r>
              <a:rPr lang="en-IN" sz="1100" dirty="0" err="1">
                <a:latin typeface="Times New Roman" panose="02020603050405020304" pitchFamily="18" charset="0"/>
                <a:cs typeface="Times New Roman" panose="02020603050405020304" pitchFamily="18" charset="0"/>
              </a:rPr>
              <a:t>SBGames</a:t>
            </a:r>
            <a:r>
              <a:rPr lang="en-IN" sz="1100" dirty="0">
                <a:latin typeface="Times New Roman" panose="02020603050405020304" pitchFamily="18" charset="0"/>
                <a:cs typeface="Times New Roman" panose="02020603050405020304" pitchFamily="18" charset="0"/>
              </a:rPr>
              <a:t>), Recife, Brazil, 2020, pp. 19-28,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10.1109/SBGames51465.2020.00014.</a:t>
            </a:r>
          </a:p>
          <a:p>
            <a:r>
              <a:rPr lang="en-IN" sz="1100" dirty="0">
                <a:latin typeface="Times New Roman" panose="02020603050405020304" pitchFamily="18" charset="0"/>
                <a:cs typeface="Times New Roman" panose="02020603050405020304" pitchFamily="18" charset="0"/>
              </a:rPr>
              <a:t>[5] A. J. </a:t>
            </a:r>
            <a:r>
              <a:rPr lang="en-IN" sz="1100" dirty="0" err="1">
                <a:latin typeface="Times New Roman" panose="02020603050405020304" pitchFamily="18" charset="0"/>
                <a:cs typeface="Times New Roman" panose="02020603050405020304" pitchFamily="18" charset="0"/>
              </a:rPr>
              <a:t>Almalki</a:t>
            </a:r>
            <a:r>
              <a:rPr lang="en-IN" sz="1100" dirty="0">
                <a:latin typeface="Times New Roman" panose="02020603050405020304" pitchFamily="18" charset="0"/>
                <a:cs typeface="Times New Roman" panose="02020603050405020304" pitchFamily="18" charset="0"/>
              </a:rPr>
              <a:t> and P. </a:t>
            </a:r>
            <a:r>
              <a:rPr lang="en-IN" sz="1100" dirty="0" err="1">
                <a:latin typeface="Times New Roman" panose="02020603050405020304" pitchFamily="18" charset="0"/>
                <a:cs typeface="Times New Roman" panose="02020603050405020304" pitchFamily="18" charset="0"/>
              </a:rPr>
              <a:t>Wocjan</a:t>
            </a:r>
            <a:r>
              <a:rPr lang="en-IN" sz="1100" dirty="0">
                <a:latin typeface="Times New Roman" panose="02020603050405020304" pitchFamily="18" charset="0"/>
                <a:cs typeface="Times New Roman" panose="02020603050405020304" pitchFamily="18" charset="0"/>
              </a:rPr>
              <a:t>, "Exploration of Reinforcement Learning to Play Snake Game," 2019 International Conference on Computational Science and Computational Intelligence (CSCI), Las Vegas, NV, USA, 2019, pp. 377-381,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10.1109/CSCI49370.2019.00073.</a:t>
            </a:r>
          </a:p>
          <a:p>
            <a:r>
              <a:rPr lang="en-IN" sz="1100" dirty="0">
                <a:latin typeface="Times New Roman" panose="02020603050405020304" pitchFamily="18" charset="0"/>
                <a:cs typeface="Times New Roman" panose="02020603050405020304" pitchFamily="18" charset="0"/>
              </a:rPr>
              <a:t>[6] M. A. </a:t>
            </a:r>
            <a:r>
              <a:rPr lang="en-IN" sz="1100" dirty="0" err="1">
                <a:latin typeface="Times New Roman" panose="02020603050405020304" pitchFamily="18" charset="0"/>
                <a:cs typeface="Times New Roman" panose="02020603050405020304" pitchFamily="18" charset="0"/>
              </a:rPr>
              <a:t>Samsuden</a:t>
            </a:r>
            <a:r>
              <a:rPr lang="en-IN" sz="1100" dirty="0">
                <a:latin typeface="Times New Roman" panose="02020603050405020304" pitchFamily="18" charset="0"/>
                <a:cs typeface="Times New Roman" panose="02020603050405020304" pitchFamily="18" charset="0"/>
              </a:rPr>
              <a:t>, N. M. Diah and N. A. Rahman, "A Review Paper on Implementing Reinforcement Learning Technique in Optimising Games Performance," 2019 IEEE 9th International Conference on System Engineering and Technology (ICSET), Shah Alam, Malaysia, 2019, pp. 258-263,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10.1109/ICSEngT.2019.8906400.</a:t>
            </a:r>
          </a:p>
          <a:p>
            <a:r>
              <a:rPr lang="en-IN" sz="1100" dirty="0">
                <a:latin typeface="Times New Roman" panose="02020603050405020304" pitchFamily="18" charset="0"/>
                <a:cs typeface="Times New Roman" panose="02020603050405020304" pitchFamily="18" charset="0"/>
              </a:rPr>
              <a:t>[7] A. </a:t>
            </a:r>
            <a:r>
              <a:rPr lang="en-IN" sz="1100" dirty="0" err="1">
                <a:latin typeface="Times New Roman" panose="02020603050405020304" pitchFamily="18" charset="0"/>
                <a:cs typeface="Times New Roman" panose="02020603050405020304" pitchFamily="18" charset="0"/>
              </a:rPr>
              <a:t>Akramizadeh</a:t>
            </a:r>
            <a:r>
              <a:rPr lang="en-IN" sz="1100" dirty="0">
                <a:latin typeface="Times New Roman" panose="02020603050405020304" pitchFamily="18" charset="0"/>
                <a:cs typeface="Times New Roman" panose="02020603050405020304" pitchFamily="18" charset="0"/>
              </a:rPr>
              <a:t>, M. . -B. </a:t>
            </a:r>
            <a:r>
              <a:rPr lang="en-IN" sz="1100" dirty="0" err="1">
                <a:latin typeface="Times New Roman" panose="02020603050405020304" pitchFamily="18" charset="0"/>
                <a:cs typeface="Times New Roman" panose="02020603050405020304" pitchFamily="18" charset="0"/>
              </a:rPr>
              <a:t>Menhaj</a:t>
            </a:r>
            <a:r>
              <a:rPr lang="en-IN" sz="1100" dirty="0">
                <a:latin typeface="Times New Roman" panose="02020603050405020304" pitchFamily="18" charset="0"/>
                <a:cs typeface="Times New Roman" panose="02020603050405020304" pitchFamily="18" charset="0"/>
              </a:rPr>
              <a:t> and A. Afshar, "Multiagent reinforcement learning in extensive form games with complete information," 2009 IEEE Symposium on Adaptive Dynamic Programming and Reinforcement Learning, Nashville, TN, USA, 2009, pp. 205-211,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10.1109/ADPRL.2009.4927546.</a:t>
            </a:r>
          </a:p>
          <a:p>
            <a:r>
              <a:rPr lang="en-IN" sz="1100" dirty="0">
                <a:latin typeface="Times New Roman" panose="02020603050405020304" pitchFamily="18" charset="0"/>
                <a:cs typeface="Times New Roman" panose="02020603050405020304" pitchFamily="18" charset="0"/>
              </a:rPr>
              <a:t>[8] J. </a:t>
            </a:r>
            <a:r>
              <a:rPr lang="en-IN" sz="1100" dirty="0" err="1">
                <a:latin typeface="Times New Roman" panose="02020603050405020304" pitchFamily="18" charset="0"/>
                <a:cs typeface="Times New Roman" panose="02020603050405020304" pitchFamily="18" charset="0"/>
              </a:rPr>
              <a:t>Perdiz</a:t>
            </a:r>
            <a:r>
              <a:rPr lang="en-IN" sz="1100" dirty="0">
                <a:latin typeface="Times New Roman" panose="02020603050405020304" pitchFamily="18" charset="0"/>
                <a:cs typeface="Times New Roman" panose="02020603050405020304" pitchFamily="18" charset="0"/>
              </a:rPr>
              <a:t>, L. </a:t>
            </a:r>
            <a:r>
              <a:rPr lang="en-IN" sz="1100" dirty="0" err="1">
                <a:latin typeface="Times New Roman" panose="02020603050405020304" pitchFamily="18" charset="0"/>
                <a:cs typeface="Times New Roman" panose="02020603050405020304" pitchFamily="18" charset="0"/>
              </a:rPr>
              <a:t>Garrote</a:t>
            </a:r>
            <a:r>
              <a:rPr lang="en-IN" sz="1100" dirty="0">
                <a:latin typeface="Times New Roman" panose="02020603050405020304" pitchFamily="18" charset="0"/>
                <a:cs typeface="Times New Roman" panose="02020603050405020304" pitchFamily="18" charset="0"/>
              </a:rPr>
              <a:t>, G. Pires and U. J. Nunes, "A Reinforcement Learning Assisted Eye-Driven Computer Game Employing a Decision Tree-Based Approach and CNN Classification," in IEEE Access, vol. 9, pp. 46011-46021, 2021,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10.1109/ACCESS.2021.3068055.</a:t>
            </a:r>
          </a:p>
          <a:p>
            <a:r>
              <a:rPr lang="en-IN" sz="1100" dirty="0">
                <a:latin typeface="Times New Roman" panose="02020603050405020304" pitchFamily="18" charset="0"/>
                <a:cs typeface="Times New Roman" panose="02020603050405020304" pitchFamily="18" charset="0"/>
              </a:rPr>
              <a:t>[9] D. </a:t>
            </a:r>
            <a:r>
              <a:rPr lang="en-IN" sz="1100" dirty="0" err="1">
                <a:latin typeface="Times New Roman" panose="02020603050405020304" pitchFamily="18" charset="0"/>
                <a:cs typeface="Times New Roman" panose="02020603050405020304" pitchFamily="18" charset="0"/>
              </a:rPr>
              <a:t>Daylamani-Zad</a:t>
            </a:r>
            <a:r>
              <a:rPr lang="en-IN" sz="1100" dirty="0">
                <a:latin typeface="Times New Roman" panose="02020603050405020304" pitchFamily="18" charset="0"/>
                <a:cs typeface="Times New Roman" panose="02020603050405020304" pitchFamily="18" charset="0"/>
              </a:rPr>
              <a:t> and M. C. Angelides, "Altruism and Selfishness in Believable Game Agents: Deep Reinforcement Learning in Modified Dictator Games," in IEEE Transactions on Games, vol. 13, no. 3, pp. 229-238, Sept. 2021,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10.1109/TG.2020.2989636.</a:t>
            </a:r>
            <a:r>
              <a:rPr lang="en-US" sz="1100" dirty="0">
                <a:latin typeface="Times New Roman" panose="02020603050405020304" pitchFamily="18" charset="0"/>
                <a:cs typeface="Times New Roman" panose="02020603050405020304" pitchFamily="18" charset="0"/>
              </a:rPr>
              <a:t>M. Jeon, J. Lee and S. -K. Ko, "Modular Reinforcement Learning for Playing the Game of Tron," in IEEE Access, vol. 10, pp. 63394-63402, 2022, </a:t>
            </a:r>
            <a:r>
              <a:rPr lang="en-US" sz="1100" dirty="0" err="1">
                <a:latin typeface="Times New Roman" panose="02020603050405020304" pitchFamily="18" charset="0"/>
                <a:cs typeface="Times New Roman" panose="02020603050405020304" pitchFamily="18" charset="0"/>
              </a:rPr>
              <a:t>doi</a:t>
            </a:r>
            <a:r>
              <a:rPr lang="en-US" sz="1100" dirty="0">
                <a:latin typeface="Times New Roman" panose="02020603050405020304" pitchFamily="18" charset="0"/>
                <a:cs typeface="Times New Roman" panose="02020603050405020304" pitchFamily="18" charset="0"/>
              </a:rPr>
              <a:t>: 10.1109/ACCESS.2022.3175299.</a:t>
            </a:r>
          </a:p>
          <a:p>
            <a:r>
              <a:rPr lang="en-US" sz="1100" dirty="0">
                <a:latin typeface="Times New Roman" panose="02020603050405020304" pitchFamily="18" charset="0"/>
                <a:cs typeface="Times New Roman" panose="02020603050405020304" pitchFamily="18" charset="0"/>
              </a:rPr>
              <a:t>[10] M. Li and W. Huang, "Research and Implementation of Chinese Chess Game Algorithm Based on Reinforcement Learning," 2020 5th International Conference on Control, Robotics and Cybernetics (CRC), Wuhan, China, 2020, pp. 81-86, </a:t>
            </a:r>
            <a:r>
              <a:rPr lang="en-US" sz="1100" dirty="0" err="1">
                <a:latin typeface="Times New Roman" panose="02020603050405020304" pitchFamily="18" charset="0"/>
                <a:cs typeface="Times New Roman" panose="02020603050405020304" pitchFamily="18" charset="0"/>
              </a:rPr>
              <a:t>doi</a:t>
            </a:r>
            <a:r>
              <a:rPr lang="en-US" sz="1100" dirty="0">
                <a:latin typeface="Times New Roman" panose="02020603050405020304" pitchFamily="18" charset="0"/>
                <a:cs typeface="Times New Roman" panose="02020603050405020304" pitchFamily="18" charset="0"/>
              </a:rPr>
              <a:t>: 10.1109/CRC51253.2020.9253458.</a:t>
            </a:r>
          </a:p>
          <a:p>
            <a:r>
              <a:rPr lang="en-IN" sz="1100" dirty="0">
                <a:latin typeface="Times New Roman" panose="02020603050405020304" pitchFamily="18" charset="0"/>
                <a:cs typeface="Times New Roman" panose="02020603050405020304" pitchFamily="18" charset="0"/>
              </a:rPr>
              <a:t>[11] H. </a:t>
            </a:r>
            <a:r>
              <a:rPr lang="en-IN" sz="1100" dirty="0" err="1">
                <a:latin typeface="Times New Roman" panose="02020603050405020304" pitchFamily="18" charset="0"/>
                <a:cs typeface="Times New Roman" panose="02020603050405020304" pitchFamily="18" charset="0"/>
              </a:rPr>
              <a:t>Singal</a:t>
            </a:r>
            <a:r>
              <a:rPr lang="en-IN" sz="1100" dirty="0">
                <a:latin typeface="Times New Roman" panose="02020603050405020304" pitchFamily="18" charset="0"/>
                <a:cs typeface="Times New Roman" panose="02020603050405020304" pitchFamily="18" charset="0"/>
              </a:rPr>
              <a:t>, P. Aggarwal and V. Dutt, "</a:t>
            </a:r>
            <a:r>
              <a:rPr lang="en-IN" sz="1100" dirty="0" err="1">
                <a:latin typeface="Times New Roman" panose="02020603050405020304" pitchFamily="18" charset="0"/>
                <a:cs typeface="Times New Roman" panose="02020603050405020304" pitchFamily="18" charset="0"/>
              </a:rPr>
              <a:t>Modeling</a:t>
            </a:r>
            <a:r>
              <a:rPr lang="en-IN" sz="1100" dirty="0">
                <a:latin typeface="Times New Roman" panose="02020603050405020304" pitchFamily="18" charset="0"/>
                <a:cs typeface="Times New Roman" panose="02020603050405020304" pitchFamily="18" charset="0"/>
              </a:rPr>
              <a:t> Decisions in Games Using Reinforcement Learning," 2017 International Conference on Machine Learning and Data Science (MLDS), Noida, India, 2017, pp. 98-105, </a:t>
            </a:r>
            <a:r>
              <a:rPr lang="en-IN" sz="1100" dirty="0" err="1">
                <a:latin typeface="Times New Roman" panose="02020603050405020304" pitchFamily="18" charset="0"/>
                <a:cs typeface="Times New Roman" panose="02020603050405020304" pitchFamily="18" charset="0"/>
              </a:rPr>
              <a:t>doi</a:t>
            </a:r>
            <a:r>
              <a:rPr lang="en-IN" sz="1100" dirty="0">
                <a:latin typeface="Times New Roman" panose="02020603050405020304" pitchFamily="18" charset="0"/>
                <a:cs typeface="Times New Roman" panose="02020603050405020304" pitchFamily="18" charset="0"/>
              </a:rPr>
              <a:t>: 10.1109/MLDS.2017.13.</a:t>
            </a:r>
          </a:p>
        </p:txBody>
      </p:sp>
      <p:sp>
        <p:nvSpPr>
          <p:cNvPr id="5" name="Rectangle 4">
            <a:extLst>
              <a:ext uri="{FF2B5EF4-FFF2-40B4-BE49-F238E27FC236}">
                <a16:creationId xmlns:a16="http://schemas.microsoft.com/office/drawing/2014/main"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928517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D7B0BA-49C9-2D26-6118-E2B274887993}"/>
              </a:ext>
            </a:extLst>
          </p:cNvPr>
          <p:cNvSpPr txBox="1"/>
          <p:nvPr/>
        </p:nvSpPr>
        <p:spPr>
          <a:xfrm>
            <a:off x="2119968" y="1008804"/>
            <a:ext cx="1716925"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IN"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9C1C9A3-C02D-041D-79A8-0D81B1E1B9F1}"/>
              </a:ext>
            </a:extLst>
          </p:cNvPr>
          <p:cNvSpPr txBox="1"/>
          <p:nvPr/>
        </p:nvSpPr>
        <p:spPr>
          <a:xfrm>
            <a:off x="1408768" y="2359849"/>
            <a:ext cx="9812055" cy="1754326"/>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The project "</a:t>
            </a:r>
            <a:r>
              <a:rPr lang="en-US" b="1" dirty="0">
                <a:latin typeface="Times New Roman" panose="02020603050405020304" pitchFamily="18" charset="0"/>
                <a:cs typeface="Times New Roman" panose="02020603050405020304" pitchFamily="18" charset="0"/>
              </a:rPr>
              <a:t>Querying Multiple PDFs</a:t>
            </a:r>
            <a:r>
              <a:rPr lang="en-US" dirty="0">
                <a:latin typeface="Times New Roman" panose="02020603050405020304" pitchFamily="18" charset="0"/>
                <a:cs typeface="Times New Roman" panose="02020603050405020304" pitchFamily="18" charset="0"/>
              </a:rPr>
              <a:t>" leverages the</a:t>
            </a:r>
            <a:r>
              <a:rPr lang="en-US" b="1" dirty="0">
                <a:latin typeface="Times New Roman" panose="02020603050405020304" pitchFamily="18" charset="0"/>
                <a:cs typeface="Times New Roman" panose="02020603050405020304" pitchFamily="18" charset="0"/>
              </a:rPr>
              <a:t> Gemini </a:t>
            </a:r>
            <a:r>
              <a:rPr lang="en-US" dirty="0">
                <a:latin typeface="Times New Roman" panose="02020603050405020304" pitchFamily="18" charset="0"/>
                <a:cs typeface="Times New Roman" panose="02020603050405020304" pitchFamily="18" charset="0"/>
              </a:rPr>
              <a:t>model to efficiently extract, analyze, and retrieve information from a collection of PDF documents. By utilizing advanced natural language processing(</a:t>
            </a:r>
            <a:r>
              <a:rPr lang="en-US" b="1" dirty="0">
                <a:latin typeface="Times New Roman" panose="02020603050405020304" pitchFamily="18" charset="0"/>
                <a:cs typeface="Times New Roman" panose="02020603050405020304" pitchFamily="18" charset="0"/>
              </a:rPr>
              <a:t>NLP</a:t>
            </a:r>
            <a:r>
              <a:rPr lang="en-US" dirty="0">
                <a:latin typeface="Times New Roman" panose="02020603050405020304" pitchFamily="18" charset="0"/>
                <a:cs typeface="Times New Roman" panose="02020603050405020304" pitchFamily="18" charset="0"/>
              </a:rPr>
              <a:t>) techniques, the system enables users to perform complex queries across multiple PDFs, extracting relevant data and insights with high accuracy. The Gemini model's capabilities in text understanding and contextual analysis ensure comprehensive and precise responses, making it a powerful tool for research, data mining, and information retrieval in various domains.</a:t>
            </a:r>
          </a:p>
        </p:txBody>
      </p:sp>
      <p:sp>
        <p:nvSpPr>
          <p:cNvPr id="4" name="Rectangle 3">
            <a:extLst>
              <a:ext uri="{FF2B5EF4-FFF2-40B4-BE49-F238E27FC236}">
                <a16:creationId xmlns:a16="http://schemas.microsoft.com/office/drawing/2014/main" id="{451D18DF-801D-E548-7E84-8E7FA8259551}"/>
              </a:ext>
            </a:extLst>
          </p:cNvPr>
          <p:cNvSpPr/>
          <p:nvPr/>
        </p:nvSpPr>
        <p:spPr>
          <a:xfrm>
            <a:off x="107576" y="6033247"/>
            <a:ext cx="4509248"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CB0CFA9-955C-66FD-4D5F-DF0E50CB1CAD}"/>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3345139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CDE52-4716-C122-F46F-1ABFAFD865E2}"/>
              </a:ext>
            </a:extLst>
          </p:cNvPr>
          <p:cNvSpPr/>
          <p:nvPr/>
        </p:nvSpPr>
        <p:spPr>
          <a:xfrm>
            <a:off x="89647" y="6006353"/>
            <a:ext cx="4509247"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CA3C6D3-8B26-CCB1-240C-B2A720D1648E}"/>
              </a:ext>
            </a:extLst>
          </p:cNvPr>
          <p:cNvSpPr txBox="1"/>
          <p:nvPr/>
        </p:nvSpPr>
        <p:spPr>
          <a:xfrm>
            <a:off x="3666564" y="2626659"/>
            <a:ext cx="5593977" cy="1015663"/>
          </a:xfrm>
          <a:prstGeom prst="rect">
            <a:avLst/>
          </a:prstGeom>
          <a:noFill/>
        </p:spPr>
        <p:txBody>
          <a:bodyPr wrap="square" rtlCol="0">
            <a:spAutoFit/>
          </a:bodyPr>
          <a:lstStyle/>
          <a:p>
            <a:r>
              <a:rPr lang="en-IN" sz="6000" dirty="0">
                <a:latin typeface="Sitka Subheading" pitchFamily="2" charset="0"/>
              </a:rPr>
              <a:t>THANK YOU</a:t>
            </a:r>
          </a:p>
        </p:txBody>
      </p:sp>
      <p:sp>
        <p:nvSpPr>
          <p:cNvPr id="4" name="Rectangle 3">
            <a:extLst>
              <a:ext uri="{FF2B5EF4-FFF2-40B4-BE49-F238E27FC236}">
                <a16:creationId xmlns:a16="http://schemas.microsoft.com/office/drawing/2014/main" id="{008A89C9-3F04-59A9-9730-D0243AE130E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989539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18A09-4593-BB11-AB94-965C6D541E33}"/>
              </a:ext>
            </a:extLst>
          </p:cNvPr>
          <p:cNvSpPr txBox="1"/>
          <p:nvPr/>
        </p:nvSpPr>
        <p:spPr>
          <a:xfrm>
            <a:off x="2380129" y="1097301"/>
            <a:ext cx="2116400"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4588D6EF-A1D6-0CBF-8B67-AC213600C998}"/>
              </a:ext>
            </a:extLst>
          </p:cNvPr>
          <p:cNvSpPr txBox="1"/>
          <p:nvPr/>
        </p:nvSpPr>
        <p:spPr>
          <a:xfrm>
            <a:off x="2380129" y="1967568"/>
            <a:ext cx="9704867" cy="3416320"/>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 the digital age, the proliferation of information stored in PDF format poses a significant challenge for efficient data retrieval and analysis. PDF documents are widely used across various industries, including academia, business, and government, often containing critical information that needs to be accessed and analyzed. However, querying and extracting information from multiple PDF documents can be a time-consuming and complex task, requiring advanced tools and methodologies to handle the diverse and unstructured nature of the data.</a:t>
            </a:r>
          </a:p>
          <a:p>
            <a:pPr marL="285750" indent="-285750" algn="just">
              <a:buFont typeface="Arial" panose="020B0604020202020204" pitchFamily="34" charset="0"/>
              <a:buChar char="•"/>
            </a:pPr>
            <a:r>
              <a:rPr lang="en-US" dirty="0"/>
              <a:t>By integrating the Gemini model's advanced text understanding and contextual analysis capabilities, the system will facilitate efficient data mining and information retrieval. This will benefit researchers, analysts, and professionals who need to sift through vast amounts of data to find specific information. The project's ultimate goal is to create a robust and user-friendly tool that enhances productivity and supports informed decision-making by simplifying the process of querying and analyzing multiple PDF documents.</a:t>
            </a:r>
            <a:endParaRPr lang="en-IN"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C62DCFD-4AB7-B1A2-FE2D-97DA6552AA1A}"/>
              </a:ext>
            </a:extLst>
          </p:cNvPr>
          <p:cNvSpPr/>
          <p:nvPr/>
        </p:nvSpPr>
        <p:spPr>
          <a:xfrm>
            <a:off x="98612" y="6006353"/>
            <a:ext cx="4563035"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997007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B70251-F982-8B44-EF47-866AF6D3B55B}"/>
              </a:ext>
            </a:extLst>
          </p:cNvPr>
          <p:cNvSpPr txBox="1"/>
          <p:nvPr/>
        </p:nvSpPr>
        <p:spPr>
          <a:xfrm>
            <a:off x="2064809" y="1062260"/>
            <a:ext cx="3305049" cy="523220"/>
          </a:xfrm>
          <a:prstGeom prst="rect">
            <a:avLst/>
          </a:prstGeom>
          <a:solidFill>
            <a:schemeClr val="bg2"/>
          </a:solidFill>
        </p:spPr>
        <p:txBody>
          <a:bodyPr wrap="square" rtlCol="0">
            <a:spAutoFit/>
          </a:bodyPr>
          <a:lstStyle/>
          <a:p>
            <a:r>
              <a:rPr lang="en-IN" sz="2800" dirty="0">
                <a:ln w="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Statement</a:t>
            </a:r>
          </a:p>
        </p:txBody>
      </p:sp>
      <p:sp>
        <p:nvSpPr>
          <p:cNvPr id="2" name="Rectangle 1">
            <a:extLst>
              <a:ext uri="{FF2B5EF4-FFF2-40B4-BE49-F238E27FC236}">
                <a16:creationId xmlns:a16="http://schemas.microsoft.com/office/drawing/2014/main" id="{3FF6A331-5D11-BC01-A6B8-821EADFB36BB}"/>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D085781C-659A-E00A-A0A5-FD55C01E714B}"/>
              </a:ext>
            </a:extLst>
          </p:cNvPr>
          <p:cNvSpPr txBox="1"/>
          <p:nvPr/>
        </p:nvSpPr>
        <p:spPr>
          <a:xfrm>
            <a:off x="1565276" y="2459504"/>
            <a:ext cx="9433284" cy="1938992"/>
          </a:xfrm>
          <a:prstGeom prst="rect">
            <a:avLst/>
          </a:prstGeom>
          <a:noFill/>
        </p:spPr>
        <p:txBody>
          <a:bodyPr wrap="square" rtlCol="0">
            <a:spAutoFit/>
          </a:bodyPr>
          <a:lstStyle/>
          <a:p>
            <a:pPr algn="just"/>
            <a:r>
              <a:rPr lang="en-US" sz="2400" b="1" i="1" dirty="0">
                <a:latin typeface="Times New Roman" panose="02020603050405020304" pitchFamily="18" charset="0"/>
                <a:cs typeface="Times New Roman" panose="02020603050405020304" pitchFamily="18" charset="0"/>
              </a:rPr>
              <a:t>“Extracting and querying information from multiple PDF documents is often time-consuming and inefficient due to their unstructured nature. This project aims to develop a solution utilizing the Gemini model's advanced NLP capabilities to enable accurate and efficient querying of multiple PDFs.”</a:t>
            </a:r>
            <a:endParaRPr lang="en-IN" sz="2400" b="1" i="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0355B67-0519-795A-F7D2-86F1929D8FC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563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5E72FB-8AF4-E190-1870-4A22A8169EEF}"/>
              </a:ext>
            </a:extLst>
          </p:cNvPr>
          <p:cNvSpPr txBox="1"/>
          <p:nvPr/>
        </p:nvSpPr>
        <p:spPr>
          <a:xfrm>
            <a:off x="121298" y="1839705"/>
            <a:ext cx="11747241" cy="3847207"/>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Applications</a:t>
            </a:r>
            <a:r>
              <a:rPr lang="en-IN"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Legal Research: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AI can assist legal professionals in quickly locating relevant case law, statutes, and contractual clauses within extensive legal documents, improving efficiency and accuracy.</a:t>
            </a: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Academic Research: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Researchers and students can benefit from AI-driven PDF querying to extract specific information, data, and references from research papers, theses, and academic articles.</a:t>
            </a:r>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Health Care: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Medical professionals can use AI to search through medical records, research papers, and clinical trial data, facilitating faster access to critical information for diagnosis and treatment planning.</a:t>
            </a:r>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Business Intelligence: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Companies can leverage AI to </a:t>
            </a:r>
            <a:r>
              <a:rPr lang="en-IN" sz="1600" b="0" i="0" u="none" strike="noStrike" dirty="0" err="1">
                <a:solidFill>
                  <a:srgbClr val="000000"/>
                </a:solidFill>
                <a:effectLst/>
                <a:latin typeface="Times New Roman" panose="02020603050405020304" pitchFamily="18" charset="0"/>
                <a:cs typeface="Times New Roman" panose="02020603050405020304" pitchFamily="18" charset="0"/>
              </a:rPr>
              <a:t>analyze</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 financial reports, market research documents, and strategic plans, enabling informed decision-making and trend analysis.</a:t>
            </a:r>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Human Resource: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HR departments can use AI to efficiently scan resumes, performance reviews, and policy documents, helping in recruitment, employee evaluations, and policy compliance.</a:t>
            </a:r>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Compliance &amp; Auditing: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AI can streamline the process of checking compliance with regulations by searching through corporate documents, contracts, and audit reports to identify relevant information.</a:t>
            </a:r>
            <a:endParaRPr lang="en-US"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b="1" dirty="0">
                <a:latin typeface="Times New Roman" panose="02020603050405020304" pitchFamily="18" charset="0"/>
                <a:cs typeface="Times New Roman" panose="02020603050405020304" pitchFamily="18" charset="0"/>
              </a:rPr>
              <a:t>Technical Documentation: </a:t>
            </a:r>
            <a:r>
              <a:rPr lang="en-IN" sz="1600" b="0" i="0" u="none" strike="noStrike" dirty="0">
                <a:solidFill>
                  <a:srgbClr val="000000"/>
                </a:solidFill>
                <a:effectLst/>
                <a:latin typeface="Times New Roman" panose="02020603050405020304" pitchFamily="18" charset="0"/>
                <a:cs typeface="Times New Roman" panose="02020603050405020304" pitchFamily="18" charset="0"/>
              </a:rPr>
              <a:t>Engineers and IT professionals can query technical manuals, user guides, and product specifications, quickly finding solutions to technical issues or information on specific components.</a:t>
            </a:r>
            <a:endParaRPr lang="en-US" sz="16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EC3FD64-A1DE-6BF8-058C-3A4F38667717}"/>
              </a:ext>
            </a:extLst>
          </p:cNvPr>
          <p:cNvSpPr/>
          <p:nvPr/>
        </p:nvSpPr>
        <p:spPr>
          <a:xfrm>
            <a:off x="121298" y="5997388"/>
            <a:ext cx="4531384" cy="70320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A7C507C-7013-90CE-06F2-E0F133071FF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848573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BBCE2B-07FE-878F-4AC2-FEB33B4AC1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6808" y="1283781"/>
            <a:ext cx="9525000" cy="4449147"/>
          </a:xfrm>
          <a:prstGeom prst="rect">
            <a:avLst/>
          </a:prstGeom>
        </p:spPr>
      </p:pic>
      <p:sp>
        <p:nvSpPr>
          <p:cNvPr id="2" name="Rectangle 1">
            <a:extLst>
              <a:ext uri="{FF2B5EF4-FFF2-40B4-BE49-F238E27FC236}">
                <a16:creationId xmlns:a16="http://schemas.microsoft.com/office/drawing/2014/main" id="{404432D7-1C93-B4B0-12AA-3232E4C62AA2}"/>
              </a:ext>
            </a:extLst>
          </p:cNvPr>
          <p:cNvSpPr/>
          <p:nvPr/>
        </p:nvSpPr>
        <p:spPr>
          <a:xfrm>
            <a:off x="80682" y="5988423"/>
            <a:ext cx="4536142" cy="69924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1D56788-44CF-B773-8BDD-220EBA3BE29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3744231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62CE31-1410-8D8C-C0EF-4D507E100F89}"/>
              </a:ext>
            </a:extLst>
          </p:cNvPr>
          <p:cNvSpPr txBox="1"/>
          <p:nvPr/>
        </p:nvSpPr>
        <p:spPr>
          <a:xfrm>
            <a:off x="2033159" y="1076109"/>
            <a:ext cx="3193265"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p>
        </p:txBody>
      </p:sp>
      <p:graphicFrame>
        <p:nvGraphicFramePr>
          <p:cNvPr id="11" name="Table 10">
            <a:extLst>
              <a:ext uri="{FF2B5EF4-FFF2-40B4-BE49-F238E27FC236}">
                <a16:creationId xmlns:a16="http://schemas.microsoft.com/office/drawing/2014/main" id="{7DC56CA9-2B98-F132-D3AF-0014AB90E4DA}"/>
              </a:ext>
            </a:extLst>
          </p:cNvPr>
          <p:cNvGraphicFramePr>
            <a:graphicFrameLocks noGrp="1"/>
          </p:cNvGraphicFramePr>
          <p:nvPr>
            <p:extLst>
              <p:ext uri="{D42A27DB-BD31-4B8C-83A1-F6EECF244321}">
                <p14:modId xmlns:p14="http://schemas.microsoft.com/office/powerpoint/2010/main" val="2318174745"/>
              </p:ext>
            </p:extLst>
          </p:nvPr>
        </p:nvGraphicFramePr>
        <p:xfrm>
          <a:off x="-1" y="2029036"/>
          <a:ext cx="12192001" cy="3637320"/>
        </p:xfrm>
        <a:graphic>
          <a:graphicData uri="http://schemas.openxmlformats.org/drawingml/2006/table">
            <a:tbl>
              <a:tblPr firstRow="1" bandRow="1">
                <a:tableStyleId>{5C22544A-7EE6-4342-B048-85BDC9FD1C3A}</a:tableStyleId>
              </a:tblPr>
              <a:tblGrid>
                <a:gridCol w="542310">
                  <a:extLst>
                    <a:ext uri="{9D8B030D-6E8A-4147-A177-3AD203B41FA5}">
                      <a16:colId xmlns:a16="http://schemas.microsoft.com/office/drawing/2014/main" val="2186112558"/>
                    </a:ext>
                  </a:extLst>
                </a:gridCol>
                <a:gridCol w="1555431">
                  <a:extLst>
                    <a:ext uri="{9D8B030D-6E8A-4147-A177-3AD203B41FA5}">
                      <a16:colId xmlns:a16="http://schemas.microsoft.com/office/drawing/2014/main" val="4254244146"/>
                    </a:ext>
                  </a:extLst>
                </a:gridCol>
                <a:gridCol w="1398494">
                  <a:extLst>
                    <a:ext uri="{9D8B030D-6E8A-4147-A177-3AD203B41FA5}">
                      <a16:colId xmlns:a16="http://schemas.microsoft.com/office/drawing/2014/main" val="2513420126"/>
                    </a:ext>
                  </a:extLst>
                </a:gridCol>
                <a:gridCol w="4052047">
                  <a:extLst>
                    <a:ext uri="{9D8B030D-6E8A-4147-A177-3AD203B41FA5}">
                      <a16:colId xmlns:a16="http://schemas.microsoft.com/office/drawing/2014/main" val="2691363532"/>
                    </a:ext>
                  </a:extLst>
                </a:gridCol>
                <a:gridCol w="2456330">
                  <a:extLst>
                    <a:ext uri="{9D8B030D-6E8A-4147-A177-3AD203B41FA5}">
                      <a16:colId xmlns:a16="http://schemas.microsoft.com/office/drawing/2014/main" val="988917352"/>
                    </a:ext>
                  </a:extLst>
                </a:gridCol>
                <a:gridCol w="2187389">
                  <a:extLst>
                    <a:ext uri="{9D8B030D-6E8A-4147-A177-3AD203B41FA5}">
                      <a16:colId xmlns:a16="http://schemas.microsoft.com/office/drawing/2014/main" val="3042545201"/>
                    </a:ext>
                  </a:extLst>
                </a:gridCol>
              </a:tblGrid>
              <a:tr h="711240">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597866880"/>
                  </a:ext>
                </a:extLst>
              </a:tr>
              <a:tr h="1108014">
                <a:tc>
                  <a:txBody>
                    <a:bodyPr/>
                    <a:lstStyle/>
                    <a:p>
                      <a:r>
                        <a:rPr lang="en-IN" dirty="0"/>
                        <a:t>1</a:t>
                      </a:r>
                    </a:p>
                  </a:txBody>
                  <a:tcPr/>
                </a:tc>
                <a:tc>
                  <a:txBody>
                    <a:bodyPr/>
                    <a:lstStyle/>
                    <a:p>
                      <a:r>
                        <a:rPr lang="en-US" sz="1200" dirty="0">
                          <a:latin typeface="Times New Roman" panose="02020603050405020304" pitchFamily="18" charset="0"/>
                          <a:cs typeface="Times New Roman" panose="02020603050405020304" pitchFamily="18" charset="0"/>
                        </a:rPr>
                        <a:t>Modular Reinforcement Learning for Playing the Game of Tron</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IEEEXPLORE.IEEE.ORG </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Demonstrate the algorithm based on MRL outperforms all previous algorithms on 6  6 and 8  8 grids. Although our algorithm shows slightly worse performance on 1010 grid than the strongest baseline a1k0n, we show that our algorithm exhibits better scalability in terms of time complexity as the grid size increases than search-based heuristics.</a:t>
                      </a: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Modular Structure</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Competent Longest Path Approximation</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Outperforms a1k0n Algorithm</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Real-Life Applicability</a:t>
                      </a:r>
                    </a:p>
                    <a:p>
                      <a:pPr marL="285750" indent="-285750">
                        <a:buFont typeface="Arial" panose="020B0604020202020204" pitchFamily="34" charset="0"/>
                        <a:buChar char="•"/>
                      </a:pP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Limited Scalability</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Dependency on Realistic States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Higher Computational Costs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Need for Further Research</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97697277"/>
                  </a:ext>
                </a:extLst>
              </a:tr>
              <a:tr h="1108014">
                <a:tc>
                  <a:txBody>
                    <a:bodyPr/>
                    <a:lstStyle/>
                    <a:p>
                      <a:r>
                        <a:rPr lang="en-IN" dirty="0"/>
                        <a:t>2</a:t>
                      </a:r>
                    </a:p>
                  </a:txBody>
                  <a:tcPr/>
                </a:tc>
                <a:tc>
                  <a:txBody>
                    <a:bodyPr/>
                    <a:lstStyle/>
                    <a:p>
                      <a:r>
                        <a:rPr lang="en-US" sz="1200" dirty="0">
                          <a:latin typeface="Times New Roman" panose="02020603050405020304" pitchFamily="18" charset="0"/>
                          <a:cs typeface="Times New Roman" panose="02020603050405020304" pitchFamily="18" charset="0"/>
                        </a:rPr>
                        <a:t>Playtesting in Match 3 Game Using Strategic Plays via Reinforcement Learning</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IEEEXPLORE.IEEE.ORG </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In Match 3 games, the game screen essentially comprises blocks and obstacles, and the players are required to solve missions assigned to each level before exhausting a given number of moves and the difficulty of a level is measured by the number of moves allowed for the level. The agent is trained to learn the best strategies by checking the current state of board and mission using a policy-based method. This method aims to find and remove blocks that can complete the mission, rather than to simply match blocks. MCST,CNN,A2C</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Self learning models using reward system.</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Works on both labelled and </a:t>
                      </a:r>
                      <a:r>
                        <a:rPr lang="en-US" sz="1200" dirty="0" err="1">
                          <a:latin typeface="Times New Roman" panose="02020603050405020304" pitchFamily="18" charset="0"/>
                          <a:cs typeface="Times New Roman" panose="02020603050405020304" pitchFamily="18" charset="0"/>
                        </a:rPr>
                        <a:t>unlabelled</a:t>
                      </a:r>
                      <a:r>
                        <a:rPr lang="en-US" sz="1200" dirty="0">
                          <a:latin typeface="Times New Roman" panose="02020603050405020304" pitchFamily="18" charset="0"/>
                          <a:cs typeface="Times New Roman" panose="02020603050405020304" pitchFamily="18" charset="0"/>
                        </a:rPr>
                        <a:t> data.</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Real-Life Applicability</a:t>
                      </a: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Describing the states.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Dependency on Realistic States.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Efficiency depends on strategies not pre-planned.</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Need for Further Research.</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3347446"/>
                  </a:ext>
                </a:extLst>
              </a:tr>
            </a:tbl>
          </a:graphicData>
        </a:graphic>
      </p:graphicFrame>
      <p:sp>
        <p:nvSpPr>
          <p:cNvPr id="3" name="Rectangle 2">
            <a:extLst>
              <a:ext uri="{FF2B5EF4-FFF2-40B4-BE49-F238E27FC236}">
                <a16:creationId xmlns:a16="http://schemas.microsoft.com/office/drawing/2014/main" id="{7DF5178D-D346-4526-2AE3-793706B26F74}"/>
              </a:ext>
            </a:extLst>
          </p:cNvPr>
          <p:cNvSpPr/>
          <p:nvPr/>
        </p:nvSpPr>
        <p:spPr>
          <a:xfrm>
            <a:off x="80682" y="6006353"/>
            <a:ext cx="4482353"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921E5C3-EDE4-ACF9-A1AE-59C886557E7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7436933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D0BE223-1918-1EE6-35C5-42080549888E}"/>
              </a:ext>
            </a:extLst>
          </p:cNvPr>
          <p:cNvGraphicFramePr>
            <a:graphicFrameLocks noGrp="1"/>
          </p:cNvGraphicFramePr>
          <p:nvPr>
            <p:extLst>
              <p:ext uri="{D42A27DB-BD31-4B8C-83A1-F6EECF244321}">
                <p14:modId xmlns:p14="http://schemas.microsoft.com/office/powerpoint/2010/main" val="2512257328"/>
              </p:ext>
            </p:extLst>
          </p:nvPr>
        </p:nvGraphicFramePr>
        <p:xfrm>
          <a:off x="3110" y="1865287"/>
          <a:ext cx="12188890" cy="4125534"/>
        </p:xfrm>
        <a:graphic>
          <a:graphicData uri="http://schemas.openxmlformats.org/drawingml/2006/table">
            <a:tbl>
              <a:tblPr firstRow="1" bandRow="1">
                <a:tableStyleId>{5C22544A-7EE6-4342-B048-85BDC9FD1C3A}</a:tableStyleId>
              </a:tblPr>
              <a:tblGrid>
                <a:gridCol w="778937">
                  <a:extLst>
                    <a:ext uri="{9D8B030D-6E8A-4147-A177-3AD203B41FA5}">
                      <a16:colId xmlns:a16="http://schemas.microsoft.com/office/drawing/2014/main" val="2186112558"/>
                    </a:ext>
                  </a:extLst>
                </a:gridCol>
                <a:gridCol w="2159472">
                  <a:extLst>
                    <a:ext uri="{9D8B030D-6E8A-4147-A177-3AD203B41FA5}">
                      <a16:colId xmlns:a16="http://schemas.microsoft.com/office/drawing/2014/main" val="4254244146"/>
                    </a:ext>
                  </a:extLst>
                </a:gridCol>
                <a:gridCol w="1867774">
                  <a:extLst>
                    <a:ext uri="{9D8B030D-6E8A-4147-A177-3AD203B41FA5}">
                      <a16:colId xmlns:a16="http://schemas.microsoft.com/office/drawing/2014/main" val="2513420126"/>
                    </a:ext>
                  </a:extLst>
                </a:gridCol>
                <a:gridCol w="3466575">
                  <a:extLst>
                    <a:ext uri="{9D8B030D-6E8A-4147-A177-3AD203B41FA5}">
                      <a16:colId xmlns:a16="http://schemas.microsoft.com/office/drawing/2014/main" val="2691363532"/>
                    </a:ext>
                  </a:extLst>
                </a:gridCol>
                <a:gridCol w="2185402">
                  <a:extLst>
                    <a:ext uri="{9D8B030D-6E8A-4147-A177-3AD203B41FA5}">
                      <a16:colId xmlns:a16="http://schemas.microsoft.com/office/drawing/2014/main" val="988917352"/>
                    </a:ext>
                  </a:extLst>
                </a:gridCol>
                <a:gridCol w="1730730">
                  <a:extLst>
                    <a:ext uri="{9D8B030D-6E8A-4147-A177-3AD203B41FA5}">
                      <a16:colId xmlns:a16="http://schemas.microsoft.com/office/drawing/2014/main" val="3042545201"/>
                    </a:ext>
                  </a:extLst>
                </a:gridCol>
              </a:tblGrid>
              <a:tr h="274568">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597866880"/>
                  </a:ext>
                </a:extLst>
              </a:tr>
              <a:tr h="1108014">
                <a:tc>
                  <a:txBody>
                    <a:bodyPr/>
                    <a:lstStyle/>
                    <a:p>
                      <a:r>
                        <a:rPr lang="en-IN" dirty="0"/>
                        <a:t>3</a:t>
                      </a:r>
                    </a:p>
                  </a:txBody>
                  <a:tcPr/>
                </a:tc>
                <a:tc>
                  <a:txBody>
                    <a:bodyPr/>
                    <a:lstStyle/>
                    <a:p>
                      <a:r>
                        <a:rPr lang="en-US" sz="1200" dirty="0">
                          <a:latin typeface="Times New Roman" panose="02020603050405020304" pitchFamily="18" charset="0"/>
                          <a:cs typeface="Times New Roman" panose="02020603050405020304" pitchFamily="18" charset="0"/>
                        </a:rPr>
                        <a:t>Multiagent reinforcement learning in extensive form games with complete information</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IN" sz="1200" dirty="0">
                          <a:latin typeface="Times New Roman" panose="02020603050405020304" pitchFamily="18" charset="0"/>
                          <a:cs typeface="Times New Roman" panose="02020603050405020304" pitchFamily="18" charset="0"/>
                        </a:rPr>
                        <a:t>IEEEXPLORE.IEEE.ORG </a:t>
                      </a:r>
                    </a:p>
                  </a:txBody>
                  <a:tcPr/>
                </a:tc>
                <a:tc>
                  <a:txBody>
                    <a:bodyPr/>
                    <a:lstStyle/>
                    <a:p>
                      <a:r>
                        <a:rPr lang="en-US" sz="1200" dirty="0">
                          <a:latin typeface="Times New Roman" panose="02020603050405020304" pitchFamily="18" charset="0"/>
                          <a:cs typeface="Times New Roman" panose="02020603050405020304" pitchFamily="18" charset="0"/>
                        </a:rPr>
                        <a:t>Associative Q-values are the expected utility of an agent in a game situation which is an estimate of the value of the subgame perfect equilibrium point..</a:t>
                      </a:r>
                    </a:p>
                    <a:p>
                      <a:r>
                        <a:rPr lang="en-IN" sz="1200" dirty="0">
                          <a:latin typeface="Times New Roman" panose="02020603050405020304" pitchFamily="18" charset="0"/>
                          <a:cs typeface="Times New Roman" panose="02020603050405020304" pitchFamily="18" charset="0"/>
                        </a:rPr>
                        <a:t>Methodology: Multiagent reinforcement learning, Associative Q-value</a:t>
                      </a: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Extension of Q-learning</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Associative Q-learning</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Dealing with Multiplicity of Nash Equilibriums</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Limited Empirical Validation</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Complexity</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Assumptions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97697277"/>
                  </a:ext>
                </a:extLst>
              </a:tr>
              <a:tr h="1108014">
                <a:tc>
                  <a:txBody>
                    <a:bodyPr/>
                    <a:lstStyle/>
                    <a:p>
                      <a:r>
                        <a:rPr lang="en-IN" dirty="0"/>
                        <a:t>4</a:t>
                      </a:r>
                    </a:p>
                  </a:txBody>
                  <a:tcPr/>
                </a:tc>
                <a:tc>
                  <a:txBody>
                    <a:bodyPr/>
                    <a:lstStyle/>
                    <a:p>
                      <a:r>
                        <a:rPr lang="en-US" sz="1200" dirty="0">
                          <a:latin typeface="Times New Roman" panose="02020603050405020304" pitchFamily="18" charset="0"/>
                          <a:cs typeface="Times New Roman" panose="02020603050405020304" pitchFamily="18" charset="0"/>
                        </a:rPr>
                        <a:t>A Review paper on Implementing Reinforcement Learning Technique in Optimizing Games Performance</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IN" sz="1200" dirty="0">
                          <a:latin typeface="Times New Roman" panose="02020603050405020304" pitchFamily="18" charset="0"/>
                          <a:cs typeface="Times New Roman" panose="02020603050405020304" pitchFamily="18" charset="0"/>
                        </a:rPr>
                        <a:t>IEEEXPLORE.IEEE.ORG </a:t>
                      </a:r>
                    </a:p>
                  </a:txBody>
                  <a:tcPr/>
                </a:tc>
                <a:tc>
                  <a:txBody>
                    <a:bodyPr/>
                    <a:lstStyle/>
                    <a:p>
                      <a:r>
                        <a:rPr lang="en-US" sz="1200" dirty="0">
                          <a:latin typeface="Times New Roman" panose="02020603050405020304" pitchFamily="18" charset="0"/>
                          <a:cs typeface="Times New Roman" panose="02020603050405020304" pitchFamily="18" charset="0"/>
                        </a:rPr>
                        <a:t>The objective of this research paper is to introduce a reinforcement learning agent in game that run the simulation of the game and produce improved results after each iteration.</a:t>
                      </a:r>
                    </a:p>
                    <a:p>
                      <a:r>
                        <a:rPr lang="en-US" sz="1200" dirty="0">
                          <a:latin typeface="Times New Roman" panose="02020603050405020304" pitchFamily="18" charset="0"/>
                          <a:cs typeface="Times New Roman" panose="02020603050405020304" pitchFamily="18" charset="0"/>
                        </a:rPr>
                        <a:t>This research aims to explore the best and suitable RL algorithm that suit specific games. The Methodology includes Data Collection</a:t>
                      </a:r>
                      <a:r>
                        <a:rPr lang="en-IN" sz="1200" dirty="0">
                          <a:latin typeface="Times New Roman" panose="02020603050405020304" pitchFamily="18" charset="0"/>
                          <a:cs typeface="Times New Roman" panose="02020603050405020304" pitchFamily="18" charset="0"/>
                        </a:rPr>
                        <a:t>, Analysis and Results and Discussion.</a:t>
                      </a:r>
                      <a:endParaRPr lang="en-US"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Data Analysis helped to discover the relation between the algorithms and games to determine the best algorithm for a specified game on performance basis.</a:t>
                      </a: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Need to promote more machine learning implementation on games with imperfect information.</a:t>
                      </a:r>
                    </a:p>
                    <a:p>
                      <a:pPr marL="285750" indent="-285750">
                        <a:buFont typeface="Arial" panose="020B0604020202020204" pitchFamily="34" charset="0"/>
                        <a:buChar char="•"/>
                      </a:pPr>
                      <a:r>
                        <a:rPr lang="en-IN" sz="1200" dirty="0">
                          <a:latin typeface="Times New Roman" panose="02020603050405020304" pitchFamily="18" charset="0"/>
                          <a:cs typeface="Times New Roman" panose="02020603050405020304" pitchFamily="18" charset="0"/>
                        </a:rPr>
                        <a:t>Need to promote a system that implements more than one Machine Learning algorithm based on a certain task.</a:t>
                      </a:r>
                    </a:p>
                  </a:txBody>
                  <a:tcPr/>
                </a:tc>
                <a:extLst>
                  <a:ext uri="{0D108BD9-81ED-4DB2-BD59-A6C34878D82A}">
                    <a16:rowId xmlns:a16="http://schemas.microsoft.com/office/drawing/2014/main" val="3587870753"/>
                  </a:ext>
                </a:extLst>
              </a:tr>
            </a:tbl>
          </a:graphicData>
        </a:graphic>
      </p:graphicFrame>
      <p:sp>
        <p:nvSpPr>
          <p:cNvPr id="6" name="Rectangle 5">
            <a:extLst>
              <a:ext uri="{FF2B5EF4-FFF2-40B4-BE49-F238E27FC236}">
                <a16:creationId xmlns:a16="http://schemas.microsoft.com/office/drawing/2014/main" id="{80628832-756D-E8C9-0CAC-F8AC87542905}"/>
              </a:ext>
            </a:extLst>
          </p:cNvPr>
          <p:cNvSpPr/>
          <p:nvPr/>
        </p:nvSpPr>
        <p:spPr>
          <a:xfrm>
            <a:off x="80682" y="5990821"/>
            <a:ext cx="4491897" cy="76856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B2169BA4-8515-4AD1-EE46-D4CC0834F008}"/>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774935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AED727-CB03-E09D-0C58-7862D892DE0E}"/>
              </a:ext>
            </a:extLst>
          </p:cNvPr>
          <p:cNvSpPr txBox="1"/>
          <p:nvPr/>
        </p:nvSpPr>
        <p:spPr>
          <a:xfrm>
            <a:off x="2200286" y="1100121"/>
            <a:ext cx="2129667"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Objectives</a:t>
            </a:r>
            <a:endParaRPr lang="en-IN" sz="28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99978598-08C1-1B1C-A70E-ABBE5181D305}"/>
              </a:ext>
            </a:extLst>
          </p:cNvPr>
          <p:cNvSpPr/>
          <p:nvPr/>
        </p:nvSpPr>
        <p:spPr>
          <a:xfrm>
            <a:off x="71718" y="6006353"/>
            <a:ext cx="4518211"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CB35B182-01A5-F2E2-4DD9-1E9A4B74B6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72DD73CD-B86D-C7FE-6F75-A4040012D977}"/>
              </a:ext>
            </a:extLst>
          </p:cNvPr>
          <p:cNvSpPr txBox="1"/>
          <p:nvPr/>
        </p:nvSpPr>
        <p:spPr>
          <a:xfrm>
            <a:off x="1057833" y="2106704"/>
            <a:ext cx="11062449" cy="3416320"/>
          </a:xfrm>
          <a:prstGeom prst="rect">
            <a:avLst/>
          </a:prstGeom>
          <a:noFill/>
        </p:spPr>
        <p:txBody>
          <a:bodyPr wrap="square" rtlCol="0">
            <a:spAutoFit/>
          </a:bodyPr>
          <a:lstStyle/>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Develop Advanced Query Capabilities:</a:t>
            </a:r>
            <a:r>
              <a:rPr lang="en-IN" dirty="0">
                <a:latin typeface="Times New Roman" panose="02020603050405020304" pitchFamily="18" charset="0"/>
                <a:cs typeface="Times New Roman" panose="02020603050405020304" pitchFamily="18" charset="0"/>
              </a:rPr>
              <a:t> Create an application that utilizes Generative AI and Machine Learning to interpret and respond to natural language queries with high accuracy and relevance.</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Enhance Text Extraction:</a:t>
            </a:r>
            <a:r>
              <a:rPr lang="en-IN" dirty="0">
                <a:latin typeface="Times New Roman" panose="02020603050405020304" pitchFamily="18" charset="0"/>
                <a:cs typeface="Times New Roman" panose="02020603050405020304" pitchFamily="18" charset="0"/>
              </a:rPr>
              <a:t> Implement robust text extraction techniques, including Optical Character Recognition (OCR) for scanned documents, to accurately capture text from diverse PDF formats and structures.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Ensure Contextual Understanding:</a:t>
            </a:r>
            <a:r>
              <a:rPr lang="en-IN" dirty="0">
                <a:latin typeface="Times New Roman" panose="02020603050405020304" pitchFamily="18" charset="0"/>
                <a:cs typeface="Times New Roman" panose="02020603050405020304" pitchFamily="18" charset="0"/>
              </a:rPr>
              <a:t> Integrate advanced Natural Language Processing (NLP) models to understand the context of queries, enabling precise information retrieval even for complex and nuanced questions.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Improve Efficiency and Speed:</a:t>
            </a:r>
            <a:r>
              <a:rPr lang="en-IN" dirty="0">
                <a:latin typeface="Times New Roman" panose="02020603050405020304" pitchFamily="18" charset="0"/>
                <a:cs typeface="Times New Roman" panose="02020603050405020304" pitchFamily="18" charset="0"/>
              </a:rPr>
              <a:t> Optimize the querying process to deliver fast and efficient search results, minimizing the time required to find specific information within large or complex PDF documents.</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Support Diverse Document Types:</a:t>
            </a:r>
            <a:r>
              <a:rPr lang="en-IN" dirty="0">
                <a:latin typeface="Times New Roman" panose="02020603050405020304" pitchFamily="18" charset="0"/>
                <a:cs typeface="Times New Roman" panose="02020603050405020304" pitchFamily="18" charset="0"/>
              </a:rPr>
              <a:t> Ensure compatibility with a wide range of PDF documents, including text-heavy reports, image-laden manuals, research papers, legal documents, and more.</a:t>
            </a:r>
          </a:p>
          <a:p>
            <a:pPr marL="285750" indent="-285750" algn="just">
              <a:buFont typeface="Arial" panose="020B0604020202020204" pitchFamily="34" charset="0"/>
              <a:buChar char="•"/>
            </a:pPr>
            <a:r>
              <a:rPr lang="en-IN" b="1" dirty="0">
                <a:latin typeface="Times New Roman" panose="02020603050405020304" pitchFamily="18" charset="0"/>
                <a:cs typeface="Times New Roman" panose="02020603050405020304" pitchFamily="18" charset="0"/>
              </a:rPr>
              <a:t>User-Friendly Interface:</a:t>
            </a:r>
            <a:r>
              <a:rPr lang="en-IN" dirty="0">
                <a:latin typeface="Times New Roman" panose="02020603050405020304" pitchFamily="18" charset="0"/>
                <a:cs typeface="Times New Roman" panose="02020603050405020304" pitchFamily="18" charset="0"/>
              </a:rPr>
              <a:t> Design an intuitive and user-friendly interface that allows users to easily input queries and navigate results, enhancing the overall user experience.</a:t>
            </a:r>
          </a:p>
        </p:txBody>
      </p:sp>
    </p:spTree>
    <p:extLst>
      <p:ext uri="{BB962C8B-B14F-4D97-AF65-F5344CB8AC3E}">
        <p14:creationId xmlns:p14="http://schemas.microsoft.com/office/powerpoint/2010/main" val="1024389003"/>
      </p:ext>
    </p:extLst>
  </p:cSld>
  <p:clrMapOvr>
    <a:masterClrMapping/>
  </p:clrMapOvr>
</p:sld>
</file>

<file path=ppt/theme/theme1.xml><?xml version="1.0" encoding="utf-8"?>
<a:theme xmlns:a="http://schemas.openxmlformats.org/drawingml/2006/main" name="CITECH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ECH template" id="{97582786-3044-42DC-82D5-DF699C5700B5}" vid="{B783C0B2-7648-4094-AA0A-D0EB59CA80A9}"/>
    </a:ext>
  </a:extLst>
</a:theme>
</file>

<file path=docProps/app.xml><?xml version="1.0" encoding="utf-8"?>
<Properties xmlns="http://schemas.openxmlformats.org/officeDocument/2006/extended-properties" xmlns:vt="http://schemas.openxmlformats.org/officeDocument/2006/docPropsVTypes">
  <Template>CITECH template</Template>
  <TotalTime>2455</TotalTime>
  <Words>2764</Words>
  <Application>Microsoft Office PowerPoint</Application>
  <PresentationFormat>Widescreen</PresentationFormat>
  <Paragraphs>177</Paragraphs>
  <Slides>20</Slides>
  <Notes>0</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Calibri Light</vt:lpstr>
      <vt:lpstr>Consolas</vt:lpstr>
      <vt:lpstr>Sitka Subheading</vt:lpstr>
      <vt:lpstr>Times New Roman</vt:lpstr>
      <vt:lpstr>Wingdings</vt:lpstr>
      <vt:lpstr>CITECH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Varalatchoumy M</dc:creator>
  <cp:lastModifiedBy>Noel Sam</cp:lastModifiedBy>
  <cp:revision>107</cp:revision>
  <dcterms:created xsi:type="dcterms:W3CDTF">2023-10-18T08:32:17Z</dcterms:created>
  <dcterms:modified xsi:type="dcterms:W3CDTF">2024-08-10T14:22:48Z</dcterms:modified>
</cp:coreProperties>
</file>

<file path=docProps/thumbnail.jpeg>
</file>